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310"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0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PlaceHolder 1"/>
          <p:cNvSpPr>
            <a:spLocks noGrp="1" noRot="1" noChangeAspect="1"/>
          </p:cNvSpPr>
          <p:nvPr>
            <p:ph type="sldImg"/>
          </p:nvPr>
        </p:nvSpPr>
        <p:spPr>
          <a:xfrm>
            <a:off x="0" y="764280"/>
            <a:ext cx="0" cy="0"/>
          </a:xfrm>
          <a:prstGeom prst="rect">
            <a:avLst/>
          </a:prstGeom>
          <a:noFill/>
          <a:ln w="0">
            <a:noFill/>
          </a:ln>
        </p:spPr>
        <p:txBody>
          <a:bodyPr lIns="0" tIns="0" rIns="0" bIns="0" anchor="ctr">
            <a:noAutofit/>
          </a:bodyPr>
          <a:lstStyle/>
          <a:p>
            <a:r>
              <a:rPr lang="en-US" sz="1800" b="0" u="none" strike="noStrike">
                <a:solidFill>
                  <a:schemeClr val="dk1"/>
                </a:solidFill>
                <a:effectLst/>
                <a:uFillTx/>
                <a:latin typeface="Calibri"/>
              </a:rPr>
              <a:t>Click to move the slide</a:t>
            </a: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indent="0">
              <a:buNone/>
            </a:pPr>
            <a:r>
              <a:rPr lang="en-CA" sz="2000" b="0" u="none" strike="noStrike">
                <a:solidFill>
                  <a:srgbClr val="000000"/>
                </a:solidFill>
                <a:effectLst/>
                <a:uFillTx/>
                <a:latin typeface="Arial"/>
              </a:rPr>
              <a:t>Click to edit the notes format</a:t>
            </a:r>
          </a:p>
        </p:txBody>
      </p:sp>
      <p:sp>
        <p:nvSpPr>
          <p:cNvPr id="6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CA" sz="1400" b="0" u="none" strike="noStrike">
                <a:solidFill>
                  <a:srgbClr val="000000"/>
                </a:solidFill>
                <a:effectLst/>
                <a:uFillTx/>
                <a:latin typeface="Times New Roman"/>
              </a:rPr>
              <a:t>&lt;header&gt;</a:t>
            </a:r>
          </a:p>
        </p:txBody>
      </p:sp>
      <p:sp>
        <p:nvSpPr>
          <p:cNvPr id="64" name="PlaceHolder 4"/>
          <p:cNvSpPr>
            <a:spLocks noGrp="1"/>
          </p:cNvSpPr>
          <p:nvPr>
            <p:ph type="dt" idx="34"/>
          </p:nvPr>
        </p:nvSpPr>
        <p:spPr>
          <a:xfrm>
            <a:off x="4399200" y="0"/>
            <a:ext cx="3372840" cy="502560"/>
          </a:xfrm>
          <a:prstGeom prst="rect">
            <a:avLst/>
          </a:prstGeom>
          <a:noFill/>
          <a:ln w="0">
            <a:noFill/>
          </a:ln>
        </p:spPr>
        <p:txBody>
          <a:bodyPr lIns="0" tIns="0" rIns="0" bIns="0" anchor="t">
            <a:noAutofit/>
          </a:bodyPr>
          <a:lstStyle>
            <a:lvl1pPr indent="0" algn="r">
              <a:buNone/>
              <a:defRPr lang="en-CA" sz="1400" b="0" u="none" strike="noStrike">
                <a:solidFill>
                  <a:srgbClr val="000000"/>
                </a:solidFill>
                <a:effectLst/>
                <a:uFillTx/>
                <a:latin typeface="Times New Roman"/>
              </a:defRPr>
            </a:lvl1pPr>
          </a:lstStyle>
          <a:p>
            <a:pPr indent="0" algn="r">
              <a:buNone/>
            </a:pPr>
            <a:r>
              <a:rPr lang="en-CA" sz="1400" b="0" u="none" strike="noStrike">
                <a:solidFill>
                  <a:srgbClr val="000000"/>
                </a:solidFill>
                <a:effectLst/>
                <a:uFillTx/>
                <a:latin typeface="Times New Roman"/>
              </a:rPr>
              <a:t>&lt;date/time&gt;</a:t>
            </a:r>
          </a:p>
        </p:txBody>
      </p:sp>
      <p:sp>
        <p:nvSpPr>
          <p:cNvPr id="65" name="PlaceHolder 5"/>
          <p:cNvSpPr>
            <a:spLocks noGrp="1"/>
          </p:cNvSpPr>
          <p:nvPr>
            <p:ph type="ftr" idx="35"/>
          </p:nvPr>
        </p:nvSpPr>
        <p:spPr>
          <a:xfrm>
            <a:off x="0" y="9555480"/>
            <a:ext cx="3372840" cy="502560"/>
          </a:xfrm>
          <a:prstGeom prst="rect">
            <a:avLst/>
          </a:prstGeom>
          <a:noFill/>
          <a:ln w="0">
            <a:noFill/>
          </a:ln>
        </p:spPr>
        <p:txBody>
          <a:bodyPr lIns="0" tIns="0" rIns="0" bIns="0" anchor="b">
            <a:noAutofit/>
          </a:bodyPr>
          <a:lstStyle>
            <a:lvl1pPr indent="0">
              <a:buNone/>
              <a:defRPr lang="en-CA" sz="1400" b="0" u="none" strike="noStrike">
                <a:solidFill>
                  <a:srgbClr val="000000"/>
                </a:solidFill>
                <a:effectLst/>
                <a:uFillTx/>
                <a:latin typeface="Times New Roman"/>
              </a:defRPr>
            </a:lvl1pPr>
          </a:lstStyle>
          <a:p>
            <a:pPr indent="0">
              <a:buNone/>
            </a:pPr>
            <a:r>
              <a:rPr lang="en-CA" sz="1400" b="0" u="none" strike="noStrike">
                <a:solidFill>
                  <a:srgbClr val="000000"/>
                </a:solidFill>
                <a:effectLst/>
                <a:uFillTx/>
                <a:latin typeface="Times New Roman"/>
              </a:rPr>
              <a:t>&lt;footer&gt;</a:t>
            </a:r>
          </a:p>
        </p:txBody>
      </p:sp>
      <p:sp>
        <p:nvSpPr>
          <p:cNvPr id="66" name="PlaceHolder 6"/>
          <p:cNvSpPr>
            <a:spLocks noGrp="1"/>
          </p:cNvSpPr>
          <p:nvPr>
            <p:ph type="sldNum" idx="36"/>
          </p:nvPr>
        </p:nvSpPr>
        <p:spPr>
          <a:xfrm>
            <a:off x="4399200" y="9555480"/>
            <a:ext cx="3372840" cy="502560"/>
          </a:xfrm>
          <a:prstGeom prst="rect">
            <a:avLst/>
          </a:prstGeom>
          <a:noFill/>
          <a:ln w="0">
            <a:noFill/>
          </a:ln>
        </p:spPr>
        <p:txBody>
          <a:bodyPr lIns="0" tIns="0" rIns="0" bIns="0" anchor="b">
            <a:noAutofit/>
          </a:bodyPr>
          <a:lstStyle>
            <a:lvl1pPr indent="0" algn="r">
              <a:buNone/>
              <a:defRPr lang="en-CA" sz="1400" b="0" u="none" strike="noStrike">
                <a:solidFill>
                  <a:srgbClr val="000000"/>
                </a:solidFill>
                <a:effectLst/>
                <a:uFillTx/>
                <a:latin typeface="Times New Roman"/>
              </a:defRPr>
            </a:lvl1pPr>
          </a:lstStyle>
          <a:p>
            <a:pPr indent="0" algn="r">
              <a:buNone/>
            </a:pPr>
            <a:fld id="{61754593-9069-430D-A927-CE0E01B5E83D}" type="slidenum">
              <a:rPr lang="en-CA" sz="1400" b="0" u="none" strike="noStrike">
                <a:solidFill>
                  <a:srgbClr val="000000"/>
                </a:solidFill>
                <a:effectLst/>
                <a:uFillTx/>
                <a:latin typeface="Times New Roman"/>
              </a:rPr>
              <a:t>‹#›</a:t>
            </a:fld>
            <a:endParaRPr lang="en-CA"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685800" y="1143000"/>
            <a:ext cx="5486400" cy="3086100"/>
          </a:xfrm>
          <a:prstGeom prst="rect">
            <a:avLst/>
          </a:prstGeom>
          <a:ln w="0">
            <a:noFill/>
          </a:ln>
        </p:spPr>
      </p:sp>
      <p:sp>
        <p:nvSpPr>
          <p:cNvPr id="16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en-CA" sz="1800" b="0" u="none" strike="noStrike">
              <a:solidFill>
                <a:srgbClr val="000000"/>
              </a:solidFill>
              <a:effectLst/>
              <a:uFillTx/>
              <a:latin typeface="Arial"/>
            </a:endParaRPr>
          </a:p>
        </p:txBody>
      </p:sp>
      <p:sp>
        <p:nvSpPr>
          <p:cNvPr id="163"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effectLst/>
                <a:uFillTx/>
                <a:latin typeface="Times New Roman"/>
              </a:defRPr>
            </a:lvl1pPr>
          </a:lstStyle>
          <a:p>
            <a:pPr indent="0" algn="r">
              <a:lnSpc>
                <a:spcPct val="100000"/>
              </a:lnSpc>
              <a:buNone/>
            </a:pPr>
            <a:fld id="{91F01F62-8AD2-4953-89ED-7D54147D27BA}" type="slidenum">
              <a:rPr lang="en-US" sz="1200" b="0" u="none" strike="noStrike">
                <a:solidFill>
                  <a:srgbClr val="000000"/>
                </a:solidFill>
                <a:effectLst/>
                <a:uFillTx/>
                <a:latin typeface="Times New Roman"/>
              </a:rPr>
              <a:t>2</a:t>
            </a:fld>
            <a:endParaRPr lang="en-CA" sz="1200" b="0" u="none" strike="noStrike">
              <a:solidFill>
                <a:srgbClr val="000000"/>
              </a:solidFill>
              <a:effectLst/>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685800" y="1143000"/>
            <a:ext cx="5486400" cy="3086100"/>
          </a:xfrm>
          <a:prstGeom prst="rect">
            <a:avLst/>
          </a:prstGeom>
          <a:ln w="0">
            <a:noFill/>
          </a:ln>
        </p:spPr>
      </p:sp>
      <p:sp>
        <p:nvSpPr>
          <p:cNvPr id="16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en-CA" sz="1800" b="0" u="none" strike="noStrike">
              <a:solidFill>
                <a:srgbClr val="000000"/>
              </a:solidFill>
              <a:effectLst/>
              <a:uFillTx/>
              <a:latin typeface="Arial"/>
            </a:endParaRPr>
          </a:p>
        </p:txBody>
      </p:sp>
      <p:sp>
        <p:nvSpPr>
          <p:cNvPr id="166" name="PlaceHolder 3"/>
          <p:cNvSpPr>
            <a:spLocks noGrp="1"/>
          </p:cNvSpPr>
          <p:nvPr>
            <p:ph type="sldNum" idx="4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effectLst/>
                <a:uFillTx/>
                <a:latin typeface="Times New Roman"/>
              </a:defRPr>
            </a:lvl1pPr>
          </a:lstStyle>
          <a:p>
            <a:pPr indent="0" algn="r">
              <a:lnSpc>
                <a:spcPct val="100000"/>
              </a:lnSpc>
              <a:buNone/>
            </a:pPr>
            <a:fld id="{FC5ED7C3-0FCD-491D-896C-A46D064C78FC}" type="slidenum">
              <a:rPr lang="en-US" sz="1200" b="0" u="none" strike="noStrike">
                <a:solidFill>
                  <a:srgbClr val="000000"/>
                </a:solidFill>
                <a:effectLst/>
                <a:uFillTx/>
                <a:latin typeface="Times New Roman"/>
              </a:rPr>
              <a:t>6</a:t>
            </a:fld>
            <a:endParaRPr lang="en-CA" sz="1200" b="0" u="none" strike="noStrike">
              <a:solidFill>
                <a:srgbClr val="000000"/>
              </a:solidFill>
              <a:effectLst/>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noRot="1" noChangeAspect="1"/>
          </p:cNvSpPr>
          <p:nvPr>
            <p:ph type="sldImg"/>
          </p:nvPr>
        </p:nvSpPr>
        <p:spPr>
          <a:xfrm>
            <a:off x="685800" y="1143000"/>
            <a:ext cx="5486400" cy="3086100"/>
          </a:xfrm>
          <a:prstGeom prst="rect">
            <a:avLst/>
          </a:prstGeom>
          <a:ln w="0">
            <a:noFill/>
          </a:ln>
        </p:spPr>
      </p:sp>
      <p:sp>
        <p:nvSpPr>
          <p:cNvPr id="16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en-CA" sz="1800" b="0" u="none" strike="noStrike">
              <a:solidFill>
                <a:srgbClr val="000000"/>
              </a:solidFill>
              <a:effectLst/>
              <a:uFillTx/>
              <a:latin typeface="Arial"/>
            </a:endParaRPr>
          </a:p>
        </p:txBody>
      </p:sp>
      <p:sp>
        <p:nvSpPr>
          <p:cNvPr id="169"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effectLst/>
                <a:uFillTx/>
                <a:latin typeface="Times New Roman"/>
              </a:defRPr>
            </a:lvl1pPr>
          </a:lstStyle>
          <a:p>
            <a:pPr indent="0" algn="r">
              <a:lnSpc>
                <a:spcPct val="100000"/>
              </a:lnSpc>
              <a:buNone/>
            </a:pPr>
            <a:fld id="{7F950EB4-A93F-40E5-811D-64B5C0053450}" type="slidenum">
              <a:rPr lang="en-US" sz="1200" b="0" u="none" strike="noStrike">
                <a:solidFill>
                  <a:srgbClr val="000000"/>
                </a:solidFill>
                <a:effectLst/>
                <a:uFillTx/>
                <a:latin typeface="Times New Roman"/>
              </a:rPr>
              <a:t>16</a:t>
            </a:fld>
            <a:endParaRPr lang="en-CA" sz="1200" b="0" u="none" strike="noStrike">
              <a:solidFill>
                <a:srgbClr val="000000"/>
              </a:solidFill>
              <a:effectLst/>
              <a:uFillTx/>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685800" y="1143000"/>
            <a:ext cx="5486400" cy="3086100"/>
          </a:xfrm>
          <a:prstGeom prst="rect">
            <a:avLst/>
          </a:prstGeom>
          <a:ln w="0">
            <a:noFill/>
          </a:ln>
        </p:spPr>
      </p:sp>
      <p:sp>
        <p:nvSpPr>
          <p:cNvPr id="17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indent="0">
              <a:buNone/>
            </a:pPr>
            <a:endParaRPr lang="en-CA" sz="1800" b="0" u="none" strike="noStrike">
              <a:solidFill>
                <a:srgbClr val="000000"/>
              </a:solidFill>
              <a:effectLst/>
              <a:uFillTx/>
              <a:latin typeface="Arial"/>
            </a:endParaRPr>
          </a:p>
        </p:txBody>
      </p:sp>
      <p:sp>
        <p:nvSpPr>
          <p:cNvPr id="172" name="PlaceHolder 3"/>
          <p:cNvSpPr>
            <a:spLocks noGrp="1"/>
          </p:cNvSpPr>
          <p:nvPr>
            <p:ph type="sldNum" idx="4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effectLst/>
                <a:uFillTx/>
                <a:latin typeface="Times New Roman"/>
              </a:defRPr>
            </a:lvl1pPr>
          </a:lstStyle>
          <a:p>
            <a:pPr indent="0" algn="r">
              <a:lnSpc>
                <a:spcPct val="100000"/>
              </a:lnSpc>
              <a:buNone/>
            </a:pPr>
            <a:fld id="{429B6A18-9E3F-4DA9-AA96-EF4CA9EA5819}" type="slidenum">
              <a:rPr lang="en-US" sz="1200" b="0" u="none" strike="noStrike">
                <a:solidFill>
                  <a:srgbClr val="000000"/>
                </a:solidFill>
                <a:effectLst/>
                <a:uFillTx/>
                <a:latin typeface="Times New Roman"/>
              </a:rPr>
              <a:t>46</a:t>
            </a:fld>
            <a:endParaRPr lang="en-CA" sz="1200" b="0" u="none" strike="noStrike">
              <a:solidFill>
                <a:srgbClr val="000000"/>
              </a:solidFill>
              <a:effectLst/>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sldNum" idx="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E352D41A-FB21-4A6E-96A5-FBDE59AC2EE9}"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
        <p:nvSpPr>
          <p:cNvPr id="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u="none" strike="noStrike">
                <a:solidFill>
                  <a:schemeClr val="dk1"/>
                </a:solidFill>
                <a:effectLst/>
                <a:uFillTx/>
                <a:latin typeface="Calibri"/>
              </a:rPr>
              <a:t>Click to edit the title text format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43" name="PlaceHolder 2"/>
          <p:cNvSpPr>
            <a:spLocks noGrp="1"/>
          </p:cNvSpPr>
          <p:nvPr>
            <p:ph type="dt" idx="2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44" name="PlaceHolder 3"/>
          <p:cNvSpPr>
            <a:spLocks noGrp="1"/>
          </p:cNvSpPr>
          <p:nvPr>
            <p:ph type="ftr" idx="2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45" name="PlaceHolder 4"/>
          <p:cNvSpPr>
            <a:spLocks noGrp="1"/>
          </p:cNvSpPr>
          <p:nvPr>
            <p:ph type="sldNum" idx="2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22C3B5F8-4E8E-452D-AF45-65D89B5CDF2D}"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dt" idx="2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47" name="PlaceHolder 2"/>
          <p:cNvSpPr>
            <a:spLocks noGrp="1"/>
          </p:cNvSpPr>
          <p:nvPr>
            <p:ph type="ftr" idx="2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48" name="PlaceHolder 3"/>
          <p:cNvSpPr>
            <a:spLocks noGrp="1"/>
          </p:cNvSpPr>
          <p:nvPr>
            <p:ph type="sldNum" idx="2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47C2732F-DDF2-4CB1-B8C1-17FA0226B4A1}"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ontent with Caption">
    <p:bg>
      <p:bgPr>
        <a:solidFill>
          <a:srgbClr val="FFFFFF"/>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u="none" strike="noStrike">
                <a:solidFill>
                  <a:schemeClr val="dk1"/>
                </a:solidFill>
                <a:effectLst/>
                <a:uFillTx/>
                <a:latin typeface="Calibri Light"/>
              </a:rPr>
              <a:t>Click to edit Master title style</a:t>
            </a:r>
            <a:endParaRPr lang="en-US" sz="3200" b="0" u="none" strike="noStrike">
              <a:solidFill>
                <a:schemeClr val="dk1"/>
              </a:solidFill>
              <a:effectLst/>
              <a:uFillTx/>
              <a:latin typeface="Calibri"/>
            </a:endParaRPr>
          </a:p>
        </p:txBody>
      </p:sp>
      <p:sp>
        <p:nvSpPr>
          <p:cNvPr id="50"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32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8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Fifth level</a:t>
            </a:r>
          </a:p>
        </p:txBody>
      </p:sp>
      <p:sp>
        <p:nvSpPr>
          <p:cNvPr id="51"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u="none" strike="noStrike">
                <a:solidFill>
                  <a:schemeClr val="dk1"/>
                </a:solidFill>
                <a:effectLst/>
                <a:uFillTx/>
                <a:latin typeface="Calibri"/>
              </a:rPr>
              <a:t>Click to edit Master text styles</a:t>
            </a:r>
          </a:p>
        </p:txBody>
      </p:sp>
      <p:sp>
        <p:nvSpPr>
          <p:cNvPr id="52" name="PlaceHolder 4"/>
          <p:cNvSpPr>
            <a:spLocks noGrp="1"/>
          </p:cNvSpPr>
          <p:nvPr>
            <p:ph type="dt" idx="28"/>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53" name="PlaceHolder 5"/>
          <p:cNvSpPr>
            <a:spLocks noGrp="1"/>
          </p:cNvSpPr>
          <p:nvPr>
            <p:ph type="ftr" idx="2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54" name="PlaceHolder 6"/>
          <p:cNvSpPr>
            <a:spLocks noGrp="1"/>
          </p:cNvSpPr>
          <p:nvPr>
            <p:ph type="sldNum" idx="30"/>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892D0C58-5512-41FD-A274-F6AB787DDB1C}"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u="none" strike="noStrike">
                <a:solidFill>
                  <a:schemeClr val="dk1"/>
                </a:solidFill>
                <a:effectLst/>
                <a:uFillTx/>
                <a:latin typeface="Calibri Light"/>
              </a:rPr>
              <a:t>Click to edit Master title style</a:t>
            </a:r>
            <a:endParaRPr lang="en-US" sz="3200" b="0" u="none" strike="noStrike">
              <a:solidFill>
                <a:schemeClr val="dk1"/>
              </a:solidFill>
              <a:effectLst/>
              <a:uFillTx/>
              <a:latin typeface="Calibri"/>
            </a:endParaRPr>
          </a:p>
        </p:txBody>
      </p:sp>
      <p:sp>
        <p:nvSpPr>
          <p:cNvPr id="56"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u="none" strike="noStrike">
                <a:solidFill>
                  <a:schemeClr val="dk1"/>
                </a:solidFill>
                <a:effectLst/>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3200" b="0" u="none" strike="noStrike">
                <a:solidFill>
                  <a:schemeClr val="dk1"/>
                </a:solidFill>
                <a:effectLst/>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3200" b="0" u="none" strike="noStrike">
                <a:solidFill>
                  <a:schemeClr val="dk1"/>
                </a:solidFill>
                <a:effectLst/>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3200" b="0" u="none" strike="noStrike">
                <a:solidFill>
                  <a:schemeClr val="dk1"/>
                </a:solidFill>
                <a:effectLst/>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Seventh Outline Level</a:t>
            </a:r>
          </a:p>
        </p:txBody>
      </p:sp>
      <p:sp>
        <p:nvSpPr>
          <p:cNvPr id="57"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u="none" strike="noStrike">
                <a:solidFill>
                  <a:schemeClr val="dk1"/>
                </a:solidFill>
                <a:effectLst/>
                <a:uFillTx/>
                <a:latin typeface="Calibri"/>
              </a:rPr>
              <a:t>Click to edit Master text styles</a:t>
            </a:r>
          </a:p>
        </p:txBody>
      </p:sp>
      <p:sp>
        <p:nvSpPr>
          <p:cNvPr id="58" name="PlaceHolder 4"/>
          <p:cNvSpPr>
            <a:spLocks noGrp="1"/>
          </p:cNvSpPr>
          <p:nvPr>
            <p:ph type="dt" idx="31"/>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59" name="PlaceHolder 5"/>
          <p:cNvSpPr>
            <a:spLocks noGrp="1"/>
          </p:cNvSpPr>
          <p:nvPr>
            <p:ph type="ftr" idx="3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60" name="PlaceHolder 6"/>
          <p:cNvSpPr>
            <a:spLocks noGrp="1"/>
          </p:cNvSpPr>
          <p:nvPr>
            <p:ph type="sldNum" idx="33"/>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0E8D54FE-2901-45EB-A7CE-744CC9BF6C67}"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A1944A78-3856-4D2C-9753-4B1B322DD64A}"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FFFFF"/>
        </a:solid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vert="eaVert" lIns="45000" tIns="90000" rIns="45000" bIns="90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E6868C43-7C89-4239-9CE3-3533F664009A}"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defTabSz="914400">
              <a:lnSpc>
                <a:spcPct val="90000"/>
              </a:lnSpc>
              <a:buNone/>
            </a:pPr>
            <a:r>
              <a:rPr lang="en-US" sz="4800" b="0" u="none" strike="noStrike">
                <a:solidFill>
                  <a:srgbClr val="005493"/>
                </a:solidFill>
                <a:effectLst/>
                <a:uFillTx/>
                <a:latin typeface="IBM Plex Mono SemiBold"/>
                <a:ea typeface="IBM Plex Mono SemiBold"/>
              </a:rPr>
              <a:t>Click to edit Master title style</a:t>
            </a:r>
            <a:endParaRPr lang="en-US" sz="4800" b="0" u="none" strike="noStrike">
              <a:solidFill>
                <a:schemeClr val="dk1"/>
              </a:solidFill>
              <a:effectLst/>
              <a:uFillTx/>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Vertical Title and Text">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19" name="PlaceHolder 2"/>
          <p:cNvSpPr>
            <a:spLocks noGrp="1"/>
          </p:cNvSpPr>
          <p:nvPr>
            <p:ph type="body"/>
          </p:nvPr>
        </p:nvSpPr>
        <p:spPr>
          <a:xfrm>
            <a:off x="838080" y="1825560"/>
            <a:ext cx="1051524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20" name="PlaceHolder 3"/>
          <p:cNvSpPr>
            <a:spLocks noGrp="1"/>
          </p:cNvSpPr>
          <p:nvPr>
            <p:ph type="dt" idx="10"/>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21" name="PlaceHolder 4"/>
          <p:cNvSpPr>
            <a:spLocks noGrp="1"/>
          </p:cNvSpPr>
          <p:nvPr>
            <p:ph type="ftr" idx="1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22" name="PlaceHolder 5"/>
          <p:cNvSpPr>
            <a:spLocks noGrp="1"/>
          </p:cNvSpPr>
          <p:nvPr>
            <p:ph type="sldNum" idx="12"/>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A5844A59-5DF6-4057-9FBE-6F11229CDAB8}"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tion Header">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defTabSz="914400">
              <a:lnSpc>
                <a:spcPct val="90000"/>
              </a:lnSpc>
              <a:buNone/>
            </a:pPr>
            <a:r>
              <a:rPr lang="en-US" sz="6000" b="0" u="none" strike="noStrike">
                <a:solidFill>
                  <a:schemeClr val="dk1"/>
                </a:solidFill>
                <a:effectLst/>
                <a:uFillTx/>
                <a:latin typeface="Calibri Light"/>
              </a:rPr>
              <a:t>Click to edit Master title style</a:t>
            </a:r>
            <a:endParaRPr lang="en-US" sz="6000" b="0" u="none" strike="noStrike">
              <a:solidFill>
                <a:schemeClr val="dk1"/>
              </a:solidFill>
              <a:effectLst/>
              <a:uFillTx/>
              <a:latin typeface="Calibri"/>
            </a:endParaRPr>
          </a:p>
        </p:txBody>
      </p:sp>
      <p:sp>
        <p:nvSpPr>
          <p:cNvPr id="24"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0" u="none" strike="noStrike">
                <a:solidFill>
                  <a:schemeClr val="dk1">
                    <a:tint val="75000"/>
                  </a:schemeClr>
                </a:solidFill>
                <a:effectLst/>
                <a:uFillTx/>
                <a:latin typeface="Calibri"/>
              </a:rPr>
              <a:t>Click to edit Master text styles</a:t>
            </a:r>
            <a:endParaRPr lang="en-US" sz="2400" b="0" u="none" strike="noStrike">
              <a:solidFill>
                <a:schemeClr val="dk1"/>
              </a:solidFill>
              <a:effectLst/>
              <a:uFillTx/>
              <a:latin typeface="Calibri"/>
            </a:endParaRPr>
          </a:p>
        </p:txBody>
      </p:sp>
      <p:sp>
        <p:nvSpPr>
          <p:cNvPr id="25" name="PlaceHolder 3"/>
          <p:cNvSpPr>
            <a:spLocks noGrp="1"/>
          </p:cNvSpPr>
          <p:nvPr>
            <p:ph type="dt" idx="13"/>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26" name="PlaceHolder 4"/>
          <p:cNvSpPr>
            <a:spLocks noGrp="1"/>
          </p:cNvSpPr>
          <p:nvPr>
            <p:ph type="ftr" idx="1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27" name="PlaceHolder 5"/>
          <p:cNvSpPr>
            <a:spLocks noGrp="1"/>
          </p:cNvSpPr>
          <p:nvPr>
            <p:ph type="sldNum" idx="15"/>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F438A157-B7A1-42C1-89F9-E87FDC0C9BFD}"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2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3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31" name="PlaceHolder 4"/>
          <p:cNvSpPr>
            <a:spLocks noGrp="1"/>
          </p:cNvSpPr>
          <p:nvPr>
            <p:ph type="dt" idx="16"/>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32" name="PlaceHolder 5"/>
          <p:cNvSpPr>
            <a:spLocks noGrp="1"/>
          </p:cNvSpPr>
          <p:nvPr>
            <p:ph type="ftr" idx="1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33" name="PlaceHolder 6"/>
          <p:cNvSpPr>
            <a:spLocks noGrp="1"/>
          </p:cNvSpPr>
          <p:nvPr>
            <p:ph type="sldNum" idx="18"/>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657AC494-D8B7-4B14-8E5B-90AE49DFCAD5}"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ison">
    <p:bg>
      <p:bgPr>
        <a:solidFill>
          <a:srgbClr val="FFFFFF"/>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effectLst/>
                <a:uFillTx/>
                <a:latin typeface="Calibri Light"/>
              </a:rPr>
              <a:t>Click to edit Master title style</a:t>
            </a:r>
            <a:endParaRPr lang="en-US" sz="4400" b="0" u="none" strike="noStrike">
              <a:solidFill>
                <a:schemeClr val="dk1"/>
              </a:solidFill>
              <a:effectLst/>
              <a:uFillTx/>
              <a:latin typeface="Calibri"/>
            </a:endParaRPr>
          </a:p>
        </p:txBody>
      </p:sp>
      <p:sp>
        <p:nvSpPr>
          <p:cNvPr id="35" name="PlaceHolder 2"/>
          <p:cNvSpPr>
            <a:spLocks noGrp="1"/>
          </p:cNvSpPr>
          <p:nvPr>
            <p:ph type="body"/>
          </p:nvPr>
        </p:nvSpPr>
        <p:spPr>
          <a:xfrm>
            <a:off x="839880" y="1681200"/>
            <a:ext cx="515736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u="none" strike="noStrike">
                <a:solidFill>
                  <a:schemeClr val="dk1"/>
                </a:solidFill>
                <a:effectLst/>
                <a:uFillTx/>
                <a:latin typeface="Calibri"/>
              </a:rPr>
              <a:t>Click to edit Master text styles</a:t>
            </a:r>
            <a:endParaRPr lang="en-US" sz="2400" b="0" u="none" strike="noStrike">
              <a:solidFill>
                <a:schemeClr val="dk1"/>
              </a:solidFill>
              <a:effectLst/>
              <a:uFillTx/>
              <a:latin typeface="Calibri"/>
            </a:endParaRPr>
          </a:p>
        </p:txBody>
      </p:sp>
      <p:sp>
        <p:nvSpPr>
          <p:cNvPr id="36" name="PlaceHolder 3"/>
          <p:cNvSpPr>
            <a:spLocks noGrp="1"/>
          </p:cNvSpPr>
          <p:nvPr>
            <p:ph type="body"/>
          </p:nvPr>
        </p:nvSpPr>
        <p:spPr>
          <a:xfrm>
            <a:off x="839880" y="2505240"/>
            <a:ext cx="5157360" cy="368424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effectLst/>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37" name="PlaceHolder 4"/>
          <p:cNvSpPr>
            <a:spLocks noGrp="1"/>
          </p:cNvSpPr>
          <p:nvPr>
            <p:ph type="body"/>
          </p:nvPr>
        </p:nvSpPr>
        <p:spPr>
          <a:xfrm>
            <a:off x="6172200" y="1681200"/>
            <a:ext cx="518292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u="none" strike="noStrike">
                <a:solidFill>
                  <a:schemeClr val="dk1"/>
                </a:solidFill>
                <a:effectLst/>
                <a:uFillTx/>
                <a:latin typeface="Calibri"/>
              </a:rPr>
              <a:t>Click to edit Master text styles</a:t>
            </a:r>
            <a:endParaRPr lang="en-US" sz="2400" b="0" u="none" strike="noStrike">
              <a:solidFill>
                <a:schemeClr val="dk1"/>
              </a:solidFill>
              <a:effectLst/>
              <a:uFillTx/>
              <a:latin typeface="Calibri"/>
            </a:endParaRPr>
          </a:p>
        </p:txBody>
      </p:sp>
      <p:sp>
        <p:nvSpPr>
          <p:cNvPr id="38"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ctr">
            <a:noAutofit/>
          </a:bodyPr>
          <a:lstStyle/>
          <a:p>
            <a:pPr marL="228600" indent="-228600" algn="r" defTabSz="914400">
              <a:lnSpc>
                <a:spcPct val="90000"/>
              </a:lnSpc>
              <a:spcBef>
                <a:spcPts val="1001"/>
              </a:spcBef>
              <a:buClr>
                <a:srgbClr val="1C7DDB"/>
              </a:buClr>
              <a:buFont typeface="Arial"/>
              <a:buChar char="•"/>
            </a:pPr>
            <a:r>
              <a:rPr lang="en-US" sz="1600" b="0" u="none" strike="noStrike">
                <a:solidFill>
                  <a:srgbClr val="1C7DDB"/>
                </a:solidFill>
                <a:effectLst/>
                <a:uFillTx/>
                <a:latin typeface="Abadi"/>
              </a:rPr>
              <a:t>Click to edit Master text styles</a:t>
            </a:r>
            <a:endParaRPr lang="en-US" sz="1600" b="0" u="none" strike="noStrike">
              <a:solidFill>
                <a:schemeClr val="dk1"/>
              </a:solidFill>
              <a:effectLst/>
              <a:uFillTx/>
              <a:latin typeface="Calibri"/>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effectLst/>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effectLst/>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effectLst/>
                <a:uFillTx/>
                <a:latin typeface="Calibri"/>
              </a:rPr>
              <a:t>Fifth level</a:t>
            </a:r>
          </a:p>
        </p:txBody>
      </p:sp>
      <p:sp>
        <p:nvSpPr>
          <p:cNvPr id="39" name="PlaceHolder 6"/>
          <p:cNvSpPr>
            <a:spLocks noGrp="1"/>
          </p:cNvSpPr>
          <p:nvPr>
            <p:ph type="dt" idx="19"/>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effectLst/>
                <a:uFillTx/>
                <a:latin typeface="Calibri"/>
              </a:defRPr>
            </a:lvl1pPr>
          </a:lstStyle>
          <a:p>
            <a:pPr indent="0" defTabSz="914400">
              <a:lnSpc>
                <a:spcPct val="100000"/>
              </a:lnSpc>
              <a:buNone/>
            </a:pPr>
            <a:r>
              <a:rPr lang="en-US" sz="1800" b="0" u="none" strike="noStrike">
                <a:solidFill>
                  <a:schemeClr val="dk1"/>
                </a:solidFill>
                <a:effectLst/>
                <a:uFillTx/>
                <a:latin typeface="Calibri"/>
              </a:rPr>
              <a:t>&lt;date/time&gt;</a:t>
            </a:r>
            <a:endParaRPr lang="en-CA" sz="1800" b="0" u="none" strike="noStrike">
              <a:solidFill>
                <a:srgbClr val="000000"/>
              </a:solidFill>
              <a:effectLst/>
              <a:uFillTx/>
              <a:latin typeface="Times New Roman"/>
            </a:endParaRPr>
          </a:p>
        </p:txBody>
      </p:sp>
      <p:sp>
        <p:nvSpPr>
          <p:cNvPr id="40" name="PlaceHolder 7"/>
          <p:cNvSpPr>
            <a:spLocks noGrp="1"/>
          </p:cNvSpPr>
          <p:nvPr>
            <p:ph type="ftr" idx="2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CA" sz="1400" b="0" u="none" strike="noStrike">
                <a:solidFill>
                  <a:srgbClr val="000000"/>
                </a:solidFill>
                <a:effectLst/>
                <a:uFillTx/>
                <a:latin typeface="Times New Roman"/>
              </a:defRPr>
            </a:lvl1pPr>
          </a:lstStyle>
          <a:p>
            <a:pPr indent="0" algn="ctr">
              <a:buNone/>
            </a:pPr>
            <a:r>
              <a:rPr lang="en-CA" sz="1400" b="0" u="none" strike="noStrike">
                <a:solidFill>
                  <a:srgbClr val="000000"/>
                </a:solidFill>
                <a:effectLst/>
                <a:uFillTx/>
                <a:latin typeface="Times New Roman"/>
              </a:rPr>
              <a:t>&lt;footer&gt;</a:t>
            </a:r>
          </a:p>
        </p:txBody>
      </p:sp>
      <p:sp>
        <p:nvSpPr>
          <p:cNvPr id="41" name="PlaceHolder 8"/>
          <p:cNvSpPr>
            <a:spLocks noGrp="1"/>
          </p:cNvSpPr>
          <p:nvPr>
            <p:ph type="sldNum" idx="2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CEFEDF53-10EA-4B45-B7F6-FC851281B41E}" type="slidenum">
              <a:rPr lang="en-US" sz="1600" b="0" u="none" strike="noStrike">
                <a:solidFill>
                  <a:srgbClr val="1C7DDB"/>
                </a:solidFill>
                <a:effectLst/>
                <a:uFillTx/>
                <a:latin typeface="Abadi"/>
              </a:rPr>
              <a:t>‹#›</a:t>
            </a:fld>
            <a:endParaRPr lang="en-CA" sz="16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edbuilder1433/Final-Presentation-D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dbuilder1433/Final-Presentation-D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edbuilder1433/Final-Presentation-D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Redbuilder1433/Final-Presentation-D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labs/module_2/data/Spacex.csv"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edbuilder1433/Final-Presentation-D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edbuilder1433/Final-Presentation-D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Redbuilder1433/Final-Presentation-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67" name="TextBox 5"/>
          <p:cNvSpPr/>
          <p:nvPr/>
        </p:nvSpPr>
        <p:spPr>
          <a:xfrm>
            <a:off x="888480" y="4568760"/>
            <a:ext cx="2514240" cy="6404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100000"/>
              </a:lnSpc>
            </a:pPr>
            <a:r>
              <a:rPr lang="en-US" sz="1800" b="0" u="none" strike="noStrike">
                <a:solidFill>
                  <a:schemeClr val="lt2"/>
                </a:solidFill>
                <a:effectLst/>
                <a:uFillTx/>
                <a:latin typeface="Abadi"/>
                <a:ea typeface="SF Pro"/>
              </a:rPr>
              <a:t>Aodhan Bell</a:t>
            </a:r>
            <a:endParaRPr lang="en-CA" sz="1800" b="0" u="none" strike="noStrike">
              <a:solidFill>
                <a:srgbClr val="FFFFFF"/>
              </a:solidFill>
              <a:effectLst/>
              <a:uFillTx/>
              <a:latin typeface="Arial"/>
            </a:endParaRPr>
          </a:p>
          <a:p>
            <a:pPr defTabSz="914400">
              <a:lnSpc>
                <a:spcPct val="100000"/>
              </a:lnSpc>
            </a:pPr>
            <a:r>
              <a:rPr lang="en-US" sz="1800" b="0" u="none" strike="noStrike">
                <a:solidFill>
                  <a:schemeClr val="lt2"/>
                </a:solidFill>
                <a:effectLst/>
                <a:uFillTx/>
                <a:latin typeface="Abadi"/>
                <a:ea typeface="SF Pro"/>
              </a:rPr>
              <a:t>2025-06-07</a:t>
            </a:r>
            <a:endParaRPr lang="en-CA" sz="1800" b="0" u="none" strike="noStrike">
              <a:solidFill>
                <a:srgbClr val="FFFFFF"/>
              </a:solidFill>
              <a:effectLst/>
              <a:uFillTx/>
              <a:latin typeface="Arial"/>
            </a:endParaRPr>
          </a:p>
        </p:txBody>
      </p:sp>
      <p:pic>
        <p:nvPicPr>
          <p:cNvPr id="68" name="Picture 2" descr="IBM Skills Network Logo - Horizontal-noai copy.png"/>
          <p:cNvPicPr/>
          <p:nvPr/>
        </p:nvPicPr>
        <p:blipFill>
          <a:blip r:embed="rId3"/>
          <a:stretch/>
        </p:blipFill>
        <p:spPr>
          <a:xfrm>
            <a:off x="889920" y="676800"/>
            <a:ext cx="2103840" cy="628920"/>
          </a:xfrm>
          <a:prstGeom prst="rect">
            <a:avLst/>
          </a:prstGeom>
          <a:noFill/>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1" name="PlaceHolder 1"/>
          <p:cNvSpPr>
            <a:spLocks noGrp="1"/>
          </p:cNvSpPr>
          <p:nvPr>
            <p:ph/>
          </p:nvPr>
        </p:nvSpPr>
        <p:spPr>
          <a:xfrm>
            <a:off x="770040" y="1253520"/>
            <a:ext cx="11421960" cy="4350960"/>
          </a:xfrm>
          <a:prstGeom prst="rect">
            <a:avLst/>
          </a:prstGeom>
          <a:noFill/>
          <a:ln w="0">
            <a:noFill/>
          </a:ln>
        </p:spPr>
        <p:txBody>
          <a:bodyPr lIns="90000" tIns="45000" rIns="90000" bIns="45000" anchor="t">
            <a:noAutofit/>
          </a:bodyPr>
          <a:lstStyle/>
          <a:p>
            <a:r>
              <a:rPr lang="en-US" sz="1800" dirty="0"/>
              <a:t>After loading the SpaceX data into a pandas </a:t>
            </a:r>
            <a:r>
              <a:rPr lang="en-US" sz="1800" dirty="0" err="1"/>
              <a:t>DataFrame</a:t>
            </a:r>
            <a:r>
              <a:rPr lang="en-US" sz="1800" dirty="0"/>
              <a:t>, the dataset was processed as follows:</a:t>
            </a:r>
          </a:p>
          <a:p>
            <a:r>
              <a:rPr lang="en-US" sz="1800" b="1" dirty="0"/>
              <a:t>Handled missing values:</a:t>
            </a:r>
            <a:r>
              <a:rPr lang="en-US" sz="1800" dirty="0"/>
              <a:t> Checked for and filled missing or null values (e.g., replaced </a:t>
            </a:r>
            <a:r>
              <a:rPr lang="en-US" sz="1800" dirty="0" err="1"/>
              <a:t>NaNs</a:t>
            </a:r>
            <a:r>
              <a:rPr lang="en-US" sz="1800" dirty="0"/>
              <a:t> with zero for numeric columns).</a:t>
            </a:r>
          </a:p>
          <a:p>
            <a:r>
              <a:rPr lang="en-US" sz="1800" b="1" dirty="0"/>
              <a:t>Data type inspection:</a:t>
            </a:r>
            <a:r>
              <a:rPr lang="en-US" sz="1800" dirty="0"/>
              <a:t> Verified and converted columns to appropriate data types (e.g., numeric, categorical, </a:t>
            </a:r>
            <a:r>
              <a:rPr lang="en-US" sz="1800" dirty="0" err="1"/>
              <a:t>boolean</a:t>
            </a:r>
            <a:r>
              <a:rPr lang="en-US" sz="1800" dirty="0"/>
              <a:t>).</a:t>
            </a:r>
          </a:p>
          <a:p>
            <a:r>
              <a:rPr lang="en-US" sz="1800" b="1" dirty="0"/>
              <a:t>Feature engineering:</a:t>
            </a:r>
            <a:r>
              <a:rPr lang="en-US" sz="1800" dirty="0"/>
              <a:t> Created new columns to simplify analysis (e.g., a binary “success” flag based on launch outcome, or extracting year from the date).</a:t>
            </a:r>
          </a:p>
          <a:p>
            <a:r>
              <a:rPr lang="en-US" sz="1800" b="1" dirty="0"/>
              <a:t>Column normalization:</a:t>
            </a:r>
            <a:r>
              <a:rPr lang="en-US" sz="1800" dirty="0"/>
              <a:t> Standardized column names and values where necessary for consistency.</a:t>
            </a:r>
          </a:p>
          <a:p>
            <a:r>
              <a:rPr lang="en-US" sz="1800" b="1" dirty="0"/>
              <a:t>Initial exploration:</a:t>
            </a:r>
            <a:r>
              <a:rPr lang="en-US" sz="1800" dirty="0"/>
              <a:t> Previewed the data, summarized key columns, and generated value counts for important features like launch site, outcome, and rocket type.</a:t>
            </a:r>
          </a:p>
          <a:p>
            <a:endParaRPr lang="en-US" sz="1800" dirty="0"/>
          </a:p>
          <a:p>
            <a:r>
              <a:rPr lang="en-US" sz="1800" dirty="0"/>
              <a:t>Flow Chart:</a:t>
            </a:r>
            <a:br>
              <a:rPr lang="en-US" sz="1800" dirty="0"/>
            </a:br>
            <a:r>
              <a:rPr lang="en-US" sz="1800" dirty="0"/>
              <a:t>Raw API/CSV Data</a:t>
            </a:r>
          </a:p>
          <a:p>
            <a:r>
              <a:rPr lang="en-US" sz="1800" dirty="0"/>
              <a:t>     ↓</a:t>
            </a:r>
          </a:p>
          <a:p>
            <a:r>
              <a:rPr lang="en-US" sz="1800" dirty="0"/>
              <a:t>Handle missing values (fill/drop)</a:t>
            </a:r>
          </a:p>
          <a:p>
            <a:r>
              <a:rPr lang="en-US" sz="1800" dirty="0"/>
              <a:t>     ↓</a:t>
            </a:r>
          </a:p>
          <a:p>
            <a:r>
              <a:rPr lang="en-US" sz="1800" dirty="0"/>
              <a:t>Standardize data types</a:t>
            </a:r>
          </a:p>
          <a:p>
            <a:r>
              <a:rPr lang="en-US" sz="1800" dirty="0"/>
              <a:t>     ↓</a:t>
            </a:r>
          </a:p>
          <a:p>
            <a:r>
              <a:rPr lang="en-US" sz="1800" dirty="0"/>
              <a:t>Create/transform features (e.g., binary outcome column)</a:t>
            </a:r>
          </a:p>
          <a:p>
            <a:r>
              <a:rPr lang="en-US" sz="1800" dirty="0"/>
              <a:t>     ↓</a:t>
            </a:r>
          </a:p>
          <a:p>
            <a:r>
              <a:rPr lang="en-US" sz="1800" dirty="0"/>
              <a:t>Cleaned </a:t>
            </a:r>
            <a:r>
              <a:rPr lang="en-US" sz="1800" dirty="0" err="1"/>
              <a:t>DataFrame</a:t>
            </a:r>
            <a:r>
              <a:rPr lang="en-US" sz="1800" dirty="0"/>
              <a:t> ready for analysis/modeling</a:t>
            </a:r>
          </a:p>
          <a:p>
            <a:endParaRPr lang="en-US" sz="1800" dirty="0"/>
          </a:p>
          <a:p>
            <a:r>
              <a:rPr lang="en-US" sz="1800" dirty="0">
                <a:hlinkClick r:id="rId3"/>
              </a:rPr>
              <a:t>https://github.com/Redbuilder1433/Final-Presentation-DS</a:t>
            </a:r>
            <a:endParaRPr lang="en-US" sz="1800" dirty="0"/>
          </a:p>
          <a:p>
            <a:endParaRPr lang="en-US" sz="1800" dirty="0"/>
          </a:p>
          <a:p>
            <a:pPr indent="0" defTabSz="914400">
              <a:lnSpc>
                <a:spcPct val="100000"/>
              </a:lnSpc>
              <a:buNone/>
            </a:pPr>
            <a:endParaRPr lang="en-US" sz="1800" b="0" u="none" strike="noStrike" dirty="0">
              <a:solidFill>
                <a:schemeClr val="dk1"/>
              </a:solidFill>
              <a:effectLst/>
              <a:uFillTx/>
              <a:latin typeface="Calibri"/>
            </a:endParaRPr>
          </a:p>
          <a:p>
            <a:pPr indent="0" defTabSz="914400">
              <a:lnSpc>
                <a:spcPct val="100000"/>
              </a:lnSpc>
              <a:buNone/>
            </a:pPr>
            <a:endParaRPr lang="en-US" sz="1800" b="0" u="none" strike="noStrike" dirty="0">
              <a:solidFill>
                <a:schemeClr val="dk1"/>
              </a:solidFill>
              <a:effectLst/>
              <a:uFillTx/>
              <a:latin typeface="Calibri"/>
            </a:endParaRPr>
          </a:p>
          <a:p>
            <a:pPr indent="0" defTabSz="914400">
              <a:lnSpc>
                <a:spcPct val="100000"/>
              </a:lnSpc>
              <a:buNone/>
            </a:pPr>
            <a:endParaRPr lang="en-US" sz="1800" b="0" u="none" strike="noStrike" dirty="0">
              <a:solidFill>
                <a:schemeClr val="dk1"/>
              </a:solidFill>
              <a:effectLst/>
              <a:uFillTx/>
              <a:latin typeface="Calibri"/>
            </a:endParaRPr>
          </a:p>
        </p:txBody>
      </p:sp>
      <p:sp>
        <p:nvSpPr>
          <p:cNvPr id="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Data Wrangling</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4CAB772A-6A71-4DCF-999B-5AC21F4FD520}" type="slidenum">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3" name="PlaceHolder 1"/>
          <p:cNvSpPr>
            <a:spLocks noGrp="1"/>
          </p:cNvSpPr>
          <p:nvPr>
            <p:ph/>
          </p:nvPr>
        </p:nvSpPr>
        <p:spPr>
          <a:xfrm>
            <a:off x="770040" y="1825560"/>
            <a:ext cx="9745200" cy="4350960"/>
          </a:xfrm>
          <a:prstGeom prst="rect">
            <a:avLst/>
          </a:prstGeom>
          <a:noFill/>
          <a:ln w="0">
            <a:noFill/>
          </a:ln>
        </p:spPr>
        <p:txBody>
          <a:bodyPr lIns="91440" tIns="45720" rIns="91440" bIns="45720" anchor="t">
            <a:noAutofit/>
          </a:bodyPr>
          <a:lstStyle/>
          <a:p>
            <a:r>
              <a:rPr lang="en-US" sz="1800" dirty="0"/>
              <a:t>Several exploratory data analysis (EDA) charts were plotted to understand the distribution and relationships of key variables in the SpaceX launch dataset:</a:t>
            </a:r>
          </a:p>
          <a:p>
            <a:r>
              <a:rPr lang="en-US" sz="1800" b="1" dirty="0"/>
              <a:t>Bar chart of launches per site:</a:t>
            </a:r>
            <a:br>
              <a:rPr lang="en-US" sz="1800" dirty="0"/>
            </a:br>
            <a:r>
              <a:rPr lang="en-US" sz="1800" dirty="0"/>
              <a:t>Shows the number of launches from each launch site, helping to identify SpaceX’s most active locations.</a:t>
            </a:r>
          </a:p>
          <a:p>
            <a:r>
              <a:rPr lang="en-US" sz="1800" b="1" dirty="0"/>
              <a:t>Histogram of payload mass:</a:t>
            </a:r>
            <a:br>
              <a:rPr lang="en-US" sz="1800" dirty="0"/>
            </a:br>
            <a:r>
              <a:rPr lang="en-US" sz="1800" dirty="0"/>
              <a:t>Visualizes the distribution of payload masses carried on launches, highlighting the range and common payload sizes.</a:t>
            </a:r>
          </a:p>
          <a:p>
            <a:r>
              <a:rPr lang="en-US" sz="1800" b="1" dirty="0"/>
              <a:t>Bar chart of landing outcomes:</a:t>
            </a:r>
            <a:br>
              <a:rPr lang="en-US" sz="1800" dirty="0"/>
            </a:br>
            <a:r>
              <a:rPr lang="en-US" sz="1800" dirty="0"/>
              <a:t>Displays the frequency of each landing outcome (e.g., "Success," "Failure (ASDS)"), allowing for quick comparison of mission results.</a:t>
            </a:r>
          </a:p>
          <a:p>
            <a:r>
              <a:rPr lang="en-US" sz="1800" b="1" dirty="0" err="1"/>
              <a:t>Plotly</a:t>
            </a:r>
            <a:r>
              <a:rPr lang="en-US" sz="1800" b="1" dirty="0"/>
              <a:t> Dash interactive bar chart:</a:t>
            </a:r>
            <a:br>
              <a:rPr lang="en-US" sz="1800" dirty="0"/>
            </a:br>
            <a:r>
              <a:rPr lang="en-US" sz="1800" dirty="0"/>
              <a:t>Enables dynamic exploration of launch data by site, providing an interactive interface for further investigation.</a:t>
            </a:r>
          </a:p>
          <a:p>
            <a:r>
              <a:rPr lang="en-US" sz="1800" dirty="0"/>
              <a:t>These visualizations were used to identify trends, detect outliers, and guide further statistical analysis and modeling.</a:t>
            </a:r>
          </a:p>
          <a:p>
            <a:endParaRPr lang="en-US" sz="1800" dirty="0"/>
          </a:p>
          <a:p>
            <a:pPr>
              <a:lnSpc>
                <a:spcPct val="100000"/>
              </a:lnSpc>
            </a:pPr>
            <a:r>
              <a:rPr lang="en-US" sz="1800" b="0" u="none" strike="noStrike" dirty="0">
                <a:solidFill>
                  <a:schemeClr val="dk1"/>
                </a:solidFill>
                <a:effectLst/>
                <a:uFillTx/>
                <a:latin typeface="Calibri"/>
                <a:hlinkClick r:id="rId3"/>
              </a:rPr>
              <a:t>https://github.com/Redbuilder1433/Final-Presentation-DS</a:t>
            </a:r>
            <a:endParaRPr lang="en-US" sz="1800" b="0" u="none" strike="noStrike" dirty="0">
              <a:solidFill>
                <a:schemeClr val="dk1"/>
              </a:solidFill>
              <a:effectLst/>
              <a:uFillTx/>
              <a:latin typeface="Calibri"/>
            </a:endParaRPr>
          </a:p>
          <a:p>
            <a:pPr>
              <a:lnSpc>
                <a:spcPct val="100000"/>
              </a:lnSpc>
            </a:pPr>
            <a:endParaRPr lang="en-US" sz="1800" b="0" u="none" strike="noStrike" dirty="0">
              <a:solidFill>
                <a:schemeClr val="dk1"/>
              </a:solidFill>
              <a:effectLst/>
              <a:uFillTx/>
              <a:latin typeface="Calibri"/>
            </a:endParaRPr>
          </a:p>
        </p:txBody>
      </p:sp>
      <p:sp>
        <p:nvSpPr>
          <p:cNvPr id="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EDA with Data Visualization</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15087DD7-96E2-48E6-8D9E-5E9C7CA62A58}"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5" name="PlaceHolder 1"/>
          <p:cNvSpPr>
            <a:spLocks noGrp="1"/>
          </p:cNvSpPr>
          <p:nvPr>
            <p:ph/>
          </p:nvPr>
        </p:nvSpPr>
        <p:spPr>
          <a:xfrm>
            <a:off x="341100" y="1253520"/>
            <a:ext cx="9745200" cy="4350960"/>
          </a:xfrm>
          <a:prstGeom prst="rect">
            <a:avLst/>
          </a:prstGeom>
          <a:noFill/>
          <a:ln w="0">
            <a:noFill/>
          </a:ln>
        </p:spPr>
        <p:txBody>
          <a:bodyPr lIns="91440" tIns="45720" rIns="91440" bIns="45720" anchor="t">
            <a:noAutofit/>
          </a:bodyPr>
          <a:lstStyle/>
          <a:p>
            <a:r>
              <a:rPr lang="en-US" sz="2400" dirty="0"/>
              <a:t>Listed all tables and columns in the database to inspect available data.</a:t>
            </a:r>
          </a:p>
          <a:p>
            <a:r>
              <a:rPr lang="en-US" sz="2400" dirty="0"/>
              <a:t>Queried for unique launch sites and selected records with launch sites starting with "CCA".</a:t>
            </a:r>
          </a:p>
          <a:p>
            <a:r>
              <a:rPr lang="en-US" sz="2400" dirty="0"/>
              <a:t>Calculated the total payload mass carried by NASA (CRS) missions.</a:t>
            </a:r>
          </a:p>
          <a:p>
            <a:r>
              <a:rPr lang="en-US" sz="2400" dirty="0"/>
              <a:t>Computed the average payload mass for the F9 v1.1 booster version.</a:t>
            </a:r>
          </a:p>
          <a:p>
            <a:r>
              <a:rPr lang="en-US" sz="2400" dirty="0"/>
              <a:t>Retrieved the date of the first successful ground landing.</a:t>
            </a:r>
          </a:p>
          <a:p>
            <a:r>
              <a:rPr lang="en-US" sz="2400" dirty="0"/>
              <a:t>Identified boosters that landed successfully on drone ships with payloads between 4000 and 6000 kg.</a:t>
            </a:r>
          </a:p>
          <a:p>
            <a:r>
              <a:rPr lang="en-US" sz="2400" dirty="0"/>
              <a:t>Counted the number of records for each mission outcome (e.g., success, failure).</a:t>
            </a:r>
          </a:p>
          <a:p>
            <a:r>
              <a:rPr lang="en-US" sz="2400" dirty="0"/>
              <a:t>Found the booster(s) that carried the maximum payload mass.</a:t>
            </a:r>
          </a:p>
          <a:p>
            <a:r>
              <a:rPr lang="en-US" sz="2400" dirty="0"/>
              <a:t>Listed failed drone ship landings in 2015, including booster version and launch site.</a:t>
            </a:r>
          </a:p>
          <a:p>
            <a:r>
              <a:rPr lang="en-US" sz="2400" dirty="0"/>
              <a:t>Ranked landing outcomes between June 2010 and March 2017 by frequency.</a:t>
            </a:r>
          </a:p>
          <a:p>
            <a:r>
              <a:rPr lang="en-US" sz="2400" dirty="0"/>
              <a:t>All queries and results are documented in the attached SQL EDA notebook.</a:t>
            </a:r>
          </a:p>
          <a:p>
            <a:pPr indent="0" defTabSz="914400">
              <a:lnSpc>
                <a:spcPct val="100000"/>
              </a:lnSpc>
              <a:buNone/>
            </a:pPr>
            <a:endParaRPr lang="en-US" sz="1800" b="0" u="none" strike="noStrike" dirty="0">
              <a:solidFill>
                <a:schemeClr val="dk1"/>
              </a:solidFill>
              <a:effectLst/>
              <a:uFillTx/>
              <a:latin typeface="Calibri"/>
            </a:endParaRPr>
          </a:p>
          <a:p>
            <a:pPr>
              <a:lnSpc>
                <a:spcPct val="100000"/>
              </a:lnSpc>
            </a:pPr>
            <a:r>
              <a:rPr lang="en-US" sz="1800" b="0" u="none" strike="noStrike" dirty="0">
                <a:solidFill>
                  <a:schemeClr val="dk1"/>
                </a:solidFill>
                <a:effectLst/>
                <a:uFillTx/>
                <a:latin typeface="Calibri"/>
                <a:hlinkClick r:id="rId3"/>
              </a:rPr>
              <a:t>https://github.com/Redbuilder1433/Final-Presentation-DS</a:t>
            </a:r>
            <a:endParaRPr lang="en-US" sz="1800" b="0" u="none" strike="noStrike" dirty="0">
              <a:solidFill>
                <a:schemeClr val="dk1"/>
              </a:solidFill>
              <a:effectLst/>
              <a:uFillTx/>
              <a:latin typeface="Calibri"/>
            </a:endParaRPr>
          </a:p>
          <a:p>
            <a:pPr>
              <a:lnSpc>
                <a:spcPct val="100000"/>
              </a:lnSpc>
            </a:pPr>
            <a:endParaRPr lang="en-US" sz="1800" b="0" u="none" strike="noStrike" dirty="0">
              <a:solidFill>
                <a:schemeClr val="dk1"/>
              </a:solidFill>
              <a:effectLst/>
              <a:uFillTx/>
              <a:latin typeface="Calibri"/>
            </a:endParaRPr>
          </a:p>
          <a:p>
            <a:pPr indent="0" defTabSz="914400">
              <a:lnSpc>
                <a:spcPct val="100000"/>
              </a:lnSpc>
              <a:buNone/>
            </a:pPr>
            <a:endParaRPr lang="en-US" sz="1800" b="0" u="none" strike="noStrike" dirty="0">
              <a:solidFill>
                <a:schemeClr val="dk1"/>
              </a:solidFill>
              <a:effectLst/>
              <a:uFillTx/>
              <a:latin typeface="Calibri"/>
            </a:endParaRPr>
          </a:p>
        </p:txBody>
      </p:sp>
      <p:sp>
        <p:nvSpPr>
          <p:cNvPr id="9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EDA with SQL</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106FACB0-7B2A-4995-B6E1-28423F522EFA}"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7" name="PlaceHolder 1"/>
          <p:cNvSpPr>
            <a:spLocks noGrp="1"/>
          </p:cNvSpPr>
          <p:nvPr>
            <p:ph/>
          </p:nvPr>
        </p:nvSpPr>
        <p:spPr>
          <a:xfrm>
            <a:off x="838080" y="1874880"/>
            <a:ext cx="10515240" cy="4350960"/>
          </a:xfrm>
          <a:prstGeom prst="rect">
            <a:avLst/>
          </a:prstGeom>
          <a:noFill/>
          <a:ln w="0">
            <a:noFill/>
          </a:ln>
        </p:spPr>
        <p:txBody>
          <a:bodyPr lIns="90000" tIns="45000" rIns="90000" bIns="45000" anchor="t">
            <a:normAutofit/>
          </a:bodyPr>
          <a:lstStyle/>
          <a:p>
            <a:pPr indent="0" defTabSz="914400">
              <a:lnSpc>
                <a:spcPct val="100000"/>
              </a:lnSpc>
              <a:buNone/>
            </a:pPr>
            <a:endParaRPr lang="en-US" sz="1800" b="0" u="none" strike="noStrike" dirty="0">
              <a:solidFill>
                <a:schemeClr val="dk1"/>
              </a:solidFill>
              <a:effectLst/>
              <a:uFillTx/>
              <a:latin typeface="Calibri"/>
            </a:endParaRPr>
          </a:p>
          <a:p>
            <a:pPr indent="0" defTabSz="914400">
              <a:lnSpc>
                <a:spcPct val="100000"/>
              </a:lnSpc>
              <a:buNone/>
            </a:pPr>
            <a:endParaRPr lang="en-US" sz="1800" b="0" u="none" strike="noStrike" dirty="0">
              <a:solidFill>
                <a:schemeClr val="dk1"/>
              </a:solidFill>
              <a:effectLst/>
              <a:uFillTx/>
              <a:latin typeface="Calibri"/>
            </a:endParaRPr>
          </a:p>
        </p:txBody>
      </p:sp>
      <p:sp>
        <p:nvSpPr>
          <p:cNvPr id="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Build an Interactive Map with Folium</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6F43A3A3-ACD7-466B-8256-1375895F93F9}" type="slidenum">
              <a:rPr/>
              <a:t>13</a:t>
            </a:fld>
            <a:endParaRPr/>
          </a:p>
        </p:txBody>
      </p:sp>
      <p:sp>
        <p:nvSpPr>
          <p:cNvPr id="2" name="Rectangle 1">
            <a:extLst>
              <a:ext uri="{FF2B5EF4-FFF2-40B4-BE49-F238E27FC236}">
                <a16:creationId xmlns:a16="http://schemas.microsoft.com/office/drawing/2014/main" id="{34985276-F090-705A-BF99-1395658480B4}"/>
              </a:ext>
            </a:extLst>
          </p:cNvPr>
          <p:cNvSpPr>
            <a:spLocks noChangeArrowheads="1"/>
          </p:cNvSpPr>
          <p:nvPr/>
        </p:nvSpPr>
        <p:spPr bwMode="auto">
          <a:xfrm>
            <a:off x="0" y="1264721"/>
            <a:ext cx="121920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Created an interactive map using Folium, centered on the continental United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Added markers at the latitude and longitude of each major SpaceX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CCAFS SLC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CCAFS LC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KSC LC 39A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VAFB SLC 4E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marker includes a popup label displaying the name of the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Markers were used to visualize the geographic distribution of SpaceX launch facilities, enabling easy identification of launch locations on a global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map helps correlate launch site activity with mission outcomes and provides spatial context for EDA.</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hlinkClick r:id="rId3"/>
              </a:rPr>
              <a:t>https://github.com/Redbuilder1433/Final-Presentation-DS</a:t>
            </a:r>
            <a:endParaRPr lang="en-US" altLang="en-US" dirty="0">
              <a:latin typeface="Arial" panose="020B0604020202020204" pitchFamily="34" charset="0"/>
            </a:endParaRPr>
          </a:p>
          <a:p>
            <a:pPr lvl="0"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9" name="PlaceHolder 1"/>
          <p:cNvSpPr>
            <a:spLocks noGrp="1"/>
          </p:cNvSpPr>
          <p:nvPr>
            <p:ph/>
          </p:nvPr>
        </p:nvSpPr>
        <p:spPr>
          <a:xfrm>
            <a:off x="770040" y="1825560"/>
            <a:ext cx="9745200" cy="4350960"/>
          </a:xfrm>
          <a:prstGeom prst="rect">
            <a:avLst/>
          </a:prstGeom>
          <a:noFill/>
          <a:ln w="0">
            <a:noFill/>
          </a:ln>
        </p:spPr>
        <p:txBody>
          <a:bodyPr lIns="91440" tIns="45720" rIns="91440" bIns="45720" anchor="t">
            <a:normAutofit fontScale="77500" lnSpcReduction="20000"/>
          </a:bodyPr>
          <a:lstStyle/>
          <a:p>
            <a:r>
              <a:rPr lang="en-US" sz="2900" b="1" dirty="0"/>
              <a:t>Body:</a:t>
            </a:r>
            <a:endParaRPr lang="en-US" sz="2900" dirty="0"/>
          </a:p>
          <a:p>
            <a:r>
              <a:rPr lang="en-US" sz="2900" dirty="0"/>
              <a:t>Developed an interactive dashboard using </a:t>
            </a:r>
            <a:r>
              <a:rPr lang="en-US" sz="2900" dirty="0" err="1"/>
              <a:t>Plotly</a:t>
            </a:r>
            <a:r>
              <a:rPr lang="en-US" sz="2900" dirty="0"/>
              <a:t> Dash for exploratory data analysis of SpaceX launches.</a:t>
            </a:r>
          </a:p>
          <a:p>
            <a:r>
              <a:rPr lang="en-US" sz="2900" b="1" dirty="0"/>
              <a:t>Dashboard features and interactions:</a:t>
            </a:r>
            <a:endParaRPr lang="en-US" sz="2900" dirty="0"/>
          </a:p>
          <a:p>
            <a:pPr lvl="1"/>
            <a:r>
              <a:rPr lang="en-US" sz="2900" b="1" dirty="0"/>
              <a:t>Dropdown menu:</a:t>
            </a:r>
            <a:r>
              <a:rPr lang="en-US" sz="2900" dirty="0"/>
              <a:t> Selects launch site, enabling site-specific analysis or comparison of all sites.</a:t>
            </a:r>
          </a:p>
          <a:p>
            <a:pPr lvl="1"/>
            <a:r>
              <a:rPr lang="en-US" sz="2900" b="1" dirty="0"/>
              <a:t>Pie chart:</a:t>
            </a:r>
            <a:r>
              <a:rPr lang="en-US" sz="2900" dirty="0"/>
              <a:t> Visualizes total successful launches by site, or (when a specific site is selected) the breakdown of success vs. failure for that site.</a:t>
            </a:r>
          </a:p>
          <a:p>
            <a:pPr lvl="1"/>
            <a:r>
              <a:rPr lang="en-US" sz="2900" b="1" dirty="0"/>
              <a:t>Range slider:</a:t>
            </a:r>
            <a:r>
              <a:rPr lang="en-US" sz="2900" dirty="0"/>
              <a:t> Filters data by payload mass, allowing users to explore the impact of payload size on launch outcomes.</a:t>
            </a:r>
          </a:p>
          <a:p>
            <a:pPr lvl="1"/>
            <a:r>
              <a:rPr lang="en-US" sz="2900" b="1" dirty="0"/>
              <a:t>Scatter plot:</a:t>
            </a:r>
            <a:r>
              <a:rPr lang="en-US" sz="2900" dirty="0"/>
              <a:t> Shows the correlation between payload mass and launch success, with data points colored by booster version category. Updates dynamically based on the selected site and payload range.</a:t>
            </a:r>
          </a:p>
          <a:p>
            <a:r>
              <a:rPr lang="en-US" sz="2900" dirty="0"/>
              <a:t>These components allow users to interactively investigate how launch site, payload mass, and booster version affect mission outcomes. </a:t>
            </a:r>
            <a:r>
              <a:rPr lang="en-US" sz="2900" dirty="0">
                <a:hlinkClick r:id="rId3"/>
              </a:rPr>
              <a:t>https://github.com/Redbuilder1433/Final-Presentation-DS</a:t>
            </a:r>
            <a:endParaRPr lang="en-US" sz="2900" dirty="0"/>
          </a:p>
          <a:p>
            <a:endParaRPr lang="en-US" sz="2900" dirty="0"/>
          </a:p>
        </p:txBody>
      </p:sp>
      <p:sp>
        <p:nvSpPr>
          <p:cNvPr id="10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Build a Dashboard with Plotly Dash</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A2ACD7C0-4CBD-4904-87A4-CCA8356D1116}" type="slidenum">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Predictive Analysis (Classification)</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2ADAF0DA-DC08-48F7-812F-249EB82ED15C}" type="slidenum">
              <a:rPr/>
              <a:t>15</a:t>
            </a:fld>
            <a:endParaRPr/>
          </a:p>
        </p:txBody>
      </p:sp>
      <p:sp>
        <p:nvSpPr>
          <p:cNvPr id="2" name="Content Placeholder 1">
            <a:extLst>
              <a:ext uri="{FF2B5EF4-FFF2-40B4-BE49-F238E27FC236}">
                <a16:creationId xmlns:a16="http://schemas.microsoft.com/office/drawing/2014/main" id="{4501EE7D-DF3C-8809-F5F9-44245541ABD2}"/>
              </a:ext>
            </a:extLst>
          </p:cNvPr>
          <p:cNvSpPr>
            <a:spLocks noGrp="1" noChangeArrowheads="1"/>
          </p:cNvSpPr>
          <p:nvPr>
            <p:ph/>
          </p:nvPr>
        </p:nvSpPr>
        <p:spPr bwMode="auto">
          <a:xfrm>
            <a:off x="0" y="1262084"/>
            <a:ext cx="1219200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Built a supervised classification model using logistic regression with scikit-learn to predict mission success based on payload mass, booster version, and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Feature engineering:</a:t>
            </a:r>
            <a:r>
              <a:rPr kumimoji="0" lang="en-US" altLang="en-US" sz="1400" b="0" i="0" u="none" strike="noStrike" cap="none" normalizeH="0" baseline="0" dirty="0">
                <a:ln>
                  <a:noFill/>
                </a:ln>
                <a:solidFill>
                  <a:schemeClr val="tx1"/>
                </a:solidFill>
                <a:effectLst/>
                <a:latin typeface="Arial" panose="020B0604020202020204" pitchFamily="34" charset="0"/>
              </a:rPr>
              <a:t> Selected “Payload Mass (kg),” “Booster Version,” and “Launch Site” as input features. One-hot encoded categorical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Target encoding:</a:t>
            </a:r>
            <a:r>
              <a:rPr kumimoji="0" lang="en-US" altLang="en-US" sz="1400" b="0" i="0" u="none" strike="noStrike" cap="none" normalizeH="0" baseline="0" dirty="0">
                <a:ln>
                  <a:noFill/>
                </a:ln>
                <a:solidFill>
                  <a:schemeClr val="tx1"/>
                </a:solidFill>
                <a:effectLst/>
                <a:latin typeface="Arial" panose="020B0604020202020204" pitchFamily="34" charset="0"/>
              </a:rPr>
              <a:t> Encoded “Mission Outcome” as binary: 1 for success, 0 otherwise.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 splitting:</a:t>
            </a:r>
            <a:r>
              <a:rPr kumimoji="0" lang="en-US" altLang="en-US" sz="1400" b="0" i="0" u="none" strike="noStrike" cap="none" normalizeH="0" baseline="0" dirty="0">
                <a:ln>
                  <a:noFill/>
                </a:ln>
                <a:solidFill>
                  <a:schemeClr val="tx1"/>
                </a:solidFill>
                <a:effectLst/>
                <a:latin typeface="Arial" panose="020B0604020202020204" pitchFamily="34" charset="0"/>
              </a:rPr>
              <a:t> Divided the dataset into training (80%) and testing (20%) subsets using </a:t>
            </a:r>
            <a:r>
              <a:rPr kumimoji="0" lang="en-US" altLang="en-US" sz="1400" b="0" i="0" u="none" strike="noStrike" cap="none" normalizeH="0" baseline="0" dirty="0" err="1">
                <a:ln>
                  <a:noFill/>
                </a:ln>
                <a:solidFill>
                  <a:schemeClr val="tx1"/>
                </a:solidFill>
                <a:effectLst/>
                <a:latin typeface="Arial Unicode MS"/>
              </a:rPr>
              <a:t>train_test_split</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err="1">
                <a:ln>
                  <a:noFill/>
                </a:ln>
                <a:solidFill>
                  <a:schemeClr val="tx1"/>
                </a:solidFill>
                <a:effectLst/>
              </a:rPr>
              <a:t>random_state</a:t>
            </a:r>
            <a:r>
              <a:rPr kumimoji="0" lang="en-US" altLang="en-US" sz="1400" b="0" i="0" u="none" strike="noStrike" cap="none" normalizeH="0" baseline="0" dirty="0">
                <a:ln>
                  <a:noFill/>
                </a:ln>
                <a:solidFill>
                  <a:schemeClr val="tx1"/>
                </a:solidFill>
                <a:effectLst/>
              </a:rPr>
              <a:t>=42 for reproducibility).</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Model training:</a:t>
            </a:r>
            <a:r>
              <a:rPr kumimoji="0" lang="en-US" altLang="en-US" sz="1400" b="0" i="0" u="none" strike="noStrike" cap="none" normalizeH="0" baseline="0" dirty="0">
                <a:ln>
                  <a:noFill/>
                </a:ln>
                <a:solidFill>
                  <a:schemeClr val="tx1"/>
                </a:solidFill>
                <a:effectLst/>
                <a:latin typeface="Arial" panose="020B0604020202020204" pitchFamily="34" charset="0"/>
              </a:rPr>
              <a:t> Trained a logistic regression model (</a:t>
            </a:r>
            <a:r>
              <a:rPr kumimoji="0" lang="en-US" altLang="en-US" sz="1400" b="0" i="0" u="none" strike="noStrike" cap="none" normalizeH="0" baseline="0" dirty="0" err="1">
                <a:ln>
                  <a:noFill/>
                </a:ln>
                <a:solidFill>
                  <a:schemeClr val="tx1"/>
                </a:solidFill>
                <a:effectLst/>
                <a:latin typeface="Arial Unicode MS"/>
              </a:rPr>
              <a:t>max_iter</a:t>
            </a:r>
            <a:r>
              <a:rPr kumimoji="0" lang="en-US" altLang="en-US" sz="1400" b="0" i="0" u="none" strike="noStrike" cap="none" normalizeH="0" baseline="0" dirty="0">
                <a:ln>
                  <a:noFill/>
                </a:ln>
                <a:solidFill>
                  <a:schemeClr val="tx1"/>
                </a:solidFill>
                <a:effectLst/>
                <a:latin typeface="Arial Unicode MS"/>
              </a:rPr>
              <a:t>=1000</a:t>
            </a:r>
            <a:r>
              <a:rPr kumimoji="0" lang="en-US" altLang="en-US" sz="1400" b="0" i="0" u="none" strike="noStrike" cap="none" normalizeH="0" baseline="0" dirty="0">
                <a:ln>
                  <a:noFill/>
                </a:ln>
                <a:solidFill>
                  <a:schemeClr val="tx1"/>
                </a:solidFill>
                <a:effectLst/>
              </a:rPr>
              <a:t>) on the training data.</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Evaluation:</a:t>
            </a:r>
            <a:r>
              <a:rPr kumimoji="0" lang="en-US" altLang="en-US" sz="1400" b="0" i="0" u="none" strike="noStrike" cap="none" normalizeH="0" baseline="0" dirty="0">
                <a:ln>
                  <a:noFill/>
                </a:ln>
                <a:solidFill>
                  <a:schemeClr val="tx1"/>
                </a:solidFill>
                <a:effectLst/>
                <a:latin typeface="Arial" panose="020B0604020202020204" pitchFamily="34" charset="0"/>
              </a:rPr>
              <a:t> Assessed model accuracy and performance using </a:t>
            </a:r>
            <a:r>
              <a:rPr kumimoji="0" lang="en-US" altLang="en-US" sz="1400" b="0" i="0" u="none" strike="noStrike" cap="none" normalizeH="0" baseline="0" dirty="0" err="1">
                <a:ln>
                  <a:noFill/>
                </a:ln>
                <a:solidFill>
                  <a:schemeClr val="tx1"/>
                </a:solidFill>
                <a:effectLst/>
                <a:latin typeface="Arial Unicode MS"/>
              </a:rPr>
              <a:t>accuracy_score</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err="1">
                <a:ln>
                  <a:noFill/>
                </a:ln>
                <a:solidFill>
                  <a:schemeClr val="tx1"/>
                </a:solidFill>
                <a:effectLst/>
                <a:latin typeface="Arial Unicode MS"/>
              </a:rPr>
              <a:t>classification_report</a:t>
            </a:r>
            <a:r>
              <a:rPr kumimoji="0" lang="en-US" altLang="en-US" sz="1400" b="0" i="0" u="none" strike="noStrike" cap="none" normalizeH="0" baseline="0" dirty="0">
                <a:ln>
                  <a:noFill/>
                </a:ln>
                <a:solidFill>
                  <a:schemeClr val="tx1"/>
                </a:solidFill>
                <a:effectLst/>
              </a:rPr>
              <a:t> (precision, recall, f1-score).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model achieved </a:t>
            </a:r>
            <a:r>
              <a:rPr kumimoji="0" lang="en-US" altLang="en-US" sz="1400" b="1" i="0" u="none" strike="noStrike" cap="none" normalizeH="0" baseline="0" dirty="0">
                <a:ln>
                  <a:noFill/>
                </a:ln>
                <a:solidFill>
                  <a:schemeClr val="tx1"/>
                </a:solidFill>
                <a:effectLst/>
                <a:latin typeface="Arial" panose="020B0604020202020204" pitchFamily="34" charset="0"/>
              </a:rPr>
              <a:t>95% accuracy</a:t>
            </a:r>
            <a:r>
              <a:rPr kumimoji="0" lang="en-US" altLang="en-US" sz="1400" b="0" i="0" u="none" strike="noStrike" cap="none" normalizeH="0" baseline="0" dirty="0">
                <a:ln>
                  <a:noFill/>
                </a:ln>
                <a:solidFill>
                  <a:schemeClr val="tx1"/>
                </a:solidFill>
                <a:effectLst/>
                <a:latin typeface="Arial" panose="020B0604020202020204" pitchFamily="34" charset="0"/>
              </a:rPr>
              <a:t> on the test set, with high recall for successful missions, though precision was ill-defined for rare/absent negative outcomes (due to class imbalance).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Model selection:</a:t>
            </a:r>
            <a:r>
              <a:rPr kumimoji="0" lang="en-US" altLang="en-US" sz="1400" b="0" i="0" u="none" strike="noStrike" cap="none" normalizeH="0" baseline="0" dirty="0">
                <a:ln>
                  <a:noFill/>
                </a:ln>
                <a:solidFill>
                  <a:schemeClr val="tx1"/>
                </a:solidFill>
                <a:effectLst/>
                <a:latin typeface="Arial" panose="020B0604020202020204" pitchFamily="34" charset="0"/>
              </a:rPr>
              <a:t> Logistic regression was used for its interpretability and suitability for binary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dirty="0">
                <a:latin typeface="Arial" panose="020B0604020202020204" pitchFamily="34" charset="0"/>
              </a:rPr>
              <a:t>Flowchart: </a:t>
            </a:r>
          </a:p>
          <a:p>
            <a:pPr lvl="0" eaLnBrk="0" fontAlgn="base" hangingPunct="0">
              <a:lnSpc>
                <a:spcPct val="100000"/>
              </a:lnSpc>
              <a:spcAft>
                <a:spcPct val="0"/>
              </a:spcAft>
              <a:buFontTx/>
              <a:buChar char="•"/>
            </a:pPr>
            <a:r>
              <a:rPr lang="en-US" altLang="en-US" sz="1400" dirty="0">
                <a:latin typeface="Arial" panose="020B0604020202020204" pitchFamily="34" charset="0"/>
              </a:rPr>
              <a:t>Raw CSV Data</a:t>
            </a:r>
          </a:p>
          <a:p>
            <a:pPr lvl="0" eaLnBrk="0" fontAlgn="base" hangingPunct="0">
              <a:lnSpc>
                <a:spcPct val="100000"/>
              </a:lnSpc>
              <a:spcAft>
                <a:spcPct val="0"/>
              </a:spcAft>
              <a:buFontTx/>
              <a:buChar char="•"/>
            </a:pPr>
            <a:r>
              <a:rPr lang="en-US" altLang="en-US" sz="1400" dirty="0">
                <a:latin typeface="Arial" panose="020B0604020202020204" pitchFamily="34" charset="0"/>
              </a:rPr>
              <a:t>    ↓</a:t>
            </a:r>
          </a:p>
          <a:p>
            <a:pPr lvl="0" eaLnBrk="0" fontAlgn="base" hangingPunct="0">
              <a:lnSpc>
                <a:spcPct val="100000"/>
              </a:lnSpc>
              <a:spcAft>
                <a:spcPct val="0"/>
              </a:spcAft>
              <a:buFontTx/>
              <a:buChar char="•"/>
            </a:pPr>
            <a:r>
              <a:rPr lang="en-US" altLang="en-US" sz="1400" dirty="0">
                <a:latin typeface="Arial" panose="020B0604020202020204" pitchFamily="34" charset="0"/>
              </a:rPr>
              <a:t>Feature Engineering &amp; Encoding</a:t>
            </a:r>
          </a:p>
          <a:p>
            <a:pPr lvl="0" eaLnBrk="0" fontAlgn="base" hangingPunct="0">
              <a:lnSpc>
                <a:spcPct val="100000"/>
              </a:lnSpc>
              <a:spcAft>
                <a:spcPct val="0"/>
              </a:spcAft>
              <a:buFontTx/>
              <a:buChar char="•"/>
            </a:pPr>
            <a:r>
              <a:rPr lang="en-US" altLang="en-US" sz="1400" dirty="0">
                <a:latin typeface="Arial" panose="020B0604020202020204" pitchFamily="34" charset="0"/>
              </a:rPr>
              <a:t>    ↓</a:t>
            </a:r>
          </a:p>
          <a:p>
            <a:pPr lvl="0" eaLnBrk="0" fontAlgn="base" hangingPunct="0">
              <a:lnSpc>
                <a:spcPct val="100000"/>
              </a:lnSpc>
              <a:spcAft>
                <a:spcPct val="0"/>
              </a:spcAft>
              <a:buFontTx/>
              <a:buChar char="•"/>
            </a:pPr>
            <a:r>
              <a:rPr lang="en-US" altLang="en-US" sz="1400" dirty="0">
                <a:latin typeface="Arial" panose="020B0604020202020204" pitchFamily="34" charset="0"/>
              </a:rPr>
              <a:t>Train/Test Split (80/20)</a:t>
            </a:r>
          </a:p>
          <a:p>
            <a:pPr lvl="0" eaLnBrk="0" fontAlgn="base" hangingPunct="0">
              <a:lnSpc>
                <a:spcPct val="100000"/>
              </a:lnSpc>
              <a:spcAft>
                <a:spcPct val="0"/>
              </a:spcAft>
              <a:buFontTx/>
              <a:buChar char="•"/>
            </a:pPr>
            <a:r>
              <a:rPr lang="en-US" altLang="en-US" sz="1400" dirty="0">
                <a:latin typeface="Arial" panose="020B0604020202020204" pitchFamily="34" charset="0"/>
              </a:rPr>
              <a:t>    ↓</a:t>
            </a:r>
          </a:p>
          <a:p>
            <a:pPr lvl="0" eaLnBrk="0" fontAlgn="base" hangingPunct="0">
              <a:lnSpc>
                <a:spcPct val="100000"/>
              </a:lnSpc>
              <a:spcAft>
                <a:spcPct val="0"/>
              </a:spcAft>
              <a:buFontTx/>
              <a:buChar char="•"/>
            </a:pPr>
            <a:r>
              <a:rPr lang="en-US" altLang="en-US" sz="1400" dirty="0">
                <a:latin typeface="Arial" panose="020B0604020202020204" pitchFamily="34" charset="0"/>
              </a:rPr>
              <a:t>Model Training (Logistic Regression)</a:t>
            </a:r>
          </a:p>
          <a:p>
            <a:pPr lvl="0" eaLnBrk="0" fontAlgn="base" hangingPunct="0">
              <a:lnSpc>
                <a:spcPct val="100000"/>
              </a:lnSpc>
              <a:spcAft>
                <a:spcPct val="0"/>
              </a:spcAft>
              <a:buFontTx/>
              <a:buChar char="•"/>
            </a:pPr>
            <a:r>
              <a:rPr lang="en-US" altLang="en-US" sz="1400" dirty="0">
                <a:latin typeface="Arial" panose="020B0604020202020204" pitchFamily="34" charset="0"/>
              </a:rPr>
              <a:t>    ↓</a:t>
            </a:r>
          </a:p>
          <a:p>
            <a:pPr lvl="0" eaLnBrk="0" fontAlgn="base" hangingPunct="0">
              <a:lnSpc>
                <a:spcPct val="100000"/>
              </a:lnSpc>
              <a:spcAft>
                <a:spcPct val="0"/>
              </a:spcAft>
              <a:buFontTx/>
              <a:buChar char="•"/>
            </a:pPr>
            <a:r>
              <a:rPr lang="en-US" altLang="en-US" sz="1400" dirty="0">
                <a:latin typeface="Arial" panose="020B0604020202020204" pitchFamily="34" charset="0"/>
              </a:rPr>
              <a:t>Model Evaluation (Accuracy, Classification Report)</a:t>
            </a:r>
          </a:p>
          <a:p>
            <a:pPr lvl="0" eaLnBrk="0" fontAlgn="base" hangingPunct="0">
              <a:lnSpc>
                <a:spcPct val="100000"/>
              </a:lnSpc>
              <a:spcAft>
                <a:spcPct val="0"/>
              </a:spcAft>
              <a:buFontTx/>
              <a:buChar char="•"/>
            </a:pPr>
            <a:r>
              <a:rPr lang="en-US" altLang="en-US" sz="1400" dirty="0">
                <a:latin typeface="Arial" panose="020B0604020202020204" pitchFamily="34" charset="0"/>
              </a:rPr>
              <a:t>    ↓</a:t>
            </a:r>
          </a:p>
          <a:p>
            <a:pPr lvl="0" eaLnBrk="0" fontAlgn="base" hangingPunct="0">
              <a:lnSpc>
                <a:spcPct val="100000"/>
              </a:lnSpc>
              <a:spcAft>
                <a:spcPct val="0"/>
              </a:spcAft>
              <a:buFontTx/>
              <a:buChar char="•"/>
            </a:pPr>
            <a:r>
              <a:rPr lang="en-US" altLang="en-US" sz="1400" dirty="0">
                <a:latin typeface="Arial" panose="020B0604020202020204" pitchFamily="34" charset="0"/>
              </a:rPr>
              <a:t>Select Best Model (Highest Accuracy)</a:t>
            </a:r>
          </a:p>
          <a:p>
            <a:pPr lvl="0" eaLnBrk="0" fontAlgn="base" hangingPunct="0">
              <a:lnSpc>
                <a:spcPct val="100000"/>
              </a:lnSpc>
              <a:spcAft>
                <a:spcPct val="0"/>
              </a:spcAft>
              <a:buFontTx/>
              <a:buChar char="•"/>
            </a:pPr>
            <a:endParaRPr lang="en-US" altLang="en-US" sz="1400" dirty="0">
              <a:latin typeface="Arial" panose="020B0604020202020204" pitchFamily="34" charset="0"/>
            </a:endParaRPr>
          </a:p>
          <a:p>
            <a:pPr lvl="0" eaLnBrk="0" fontAlgn="base" hangingPunct="0">
              <a:lnSpc>
                <a:spcPct val="100000"/>
              </a:lnSpc>
              <a:spcAft>
                <a:spcPct val="0"/>
              </a:spcAft>
              <a:buFontTx/>
              <a:buChar char="•"/>
            </a:pPr>
            <a:r>
              <a:rPr lang="en-US" altLang="en-US" sz="1400" dirty="0">
                <a:latin typeface="Arial" panose="020B0604020202020204" pitchFamily="34" charset="0"/>
                <a:hlinkClick r:id="rId3"/>
              </a:rPr>
              <a:t>https://github.com/Redbuilder1433/Final-Presentation-DS</a:t>
            </a:r>
            <a:endParaRPr lang="en-US" altLang="en-US" sz="1400" dirty="0">
              <a:latin typeface="Arial" panose="020B0604020202020204" pitchFamily="34" charset="0"/>
            </a:endParaRPr>
          </a:p>
          <a:p>
            <a:pPr lvl="0" eaLnBrk="0" fontAlgn="base" hangingPunct="0">
              <a:lnSpc>
                <a:spcPct val="100000"/>
              </a:lnSpc>
              <a:spcAft>
                <a:spcPct val="0"/>
              </a:spcAft>
              <a:buFontTx/>
              <a:buChar char="•"/>
            </a:pPr>
            <a:endParaRPr lang="en-US" altLang="en-US" sz="1400" dirty="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3" name="Content Placeholder 2"/>
          <p:cNvSpPr/>
          <p:nvPr/>
        </p:nvSpPr>
        <p:spPr>
          <a:xfrm>
            <a:off x="770040" y="1354713"/>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r>
              <a:rPr lang="en-US" sz="1400" b="1" dirty="0"/>
              <a:t>Exploratory Data Analysis (EDA):</a:t>
            </a:r>
            <a:endParaRPr lang="en-US" sz="1400" dirty="0"/>
          </a:p>
          <a:p>
            <a:pPr lvl="1"/>
            <a:r>
              <a:rPr lang="en-US" sz="1400" dirty="0"/>
              <a:t>Visualized launch activity per site (bar charts), payload mass distributions (histograms), and landing outcome frequencies (bar charts).</a:t>
            </a:r>
          </a:p>
          <a:p>
            <a:pPr lvl="1"/>
            <a:r>
              <a:rPr lang="en-US" sz="1400" dirty="0"/>
              <a:t>Performed SQL queries to summarize mission outcomes, booster performance, and payload statistics.</a:t>
            </a:r>
          </a:p>
          <a:p>
            <a:pPr lvl="1"/>
            <a:r>
              <a:rPr lang="en-US" sz="1400" dirty="0"/>
              <a:t>Identified key trends, such as site-specific success rates and correlation between payload and mission outcome.</a:t>
            </a:r>
          </a:p>
          <a:p>
            <a:r>
              <a:rPr lang="en-US" sz="1400" b="1" dirty="0"/>
              <a:t>Interactive Analytics:</a:t>
            </a:r>
            <a:endParaRPr lang="en-US" sz="1400" dirty="0"/>
          </a:p>
          <a:p>
            <a:pPr lvl="1"/>
            <a:r>
              <a:rPr lang="en-US" sz="1400" dirty="0"/>
              <a:t>Developed an interactive Folium map with markers at all major launch sites, enabling quick geographic analysis of SpaceX operations.</a:t>
            </a:r>
          </a:p>
          <a:p>
            <a:pPr lvl="1"/>
            <a:r>
              <a:rPr lang="en-US" sz="1400" dirty="0"/>
              <a:t>Built a </a:t>
            </a:r>
            <a:r>
              <a:rPr lang="en-US" sz="1400" dirty="0" err="1"/>
              <a:t>Plotly</a:t>
            </a:r>
            <a:r>
              <a:rPr lang="en-US" sz="1400" dirty="0"/>
              <a:t> Dash dashboard with:</a:t>
            </a:r>
          </a:p>
          <a:p>
            <a:pPr lvl="2"/>
            <a:r>
              <a:rPr lang="en-US" sz="1400" dirty="0"/>
              <a:t>Launch site selector (dropdown)</a:t>
            </a:r>
          </a:p>
          <a:p>
            <a:pPr lvl="2"/>
            <a:r>
              <a:rPr lang="en-US" sz="1400" dirty="0"/>
              <a:t>Success/failure pie chart (site-specific)</a:t>
            </a:r>
          </a:p>
          <a:p>
            <a:pPr lvl="2"/>
            <a:r>
              <a:rPr lang="en-US" sz="1400" dirty="0"/>
              <a:t>Payload mass slider (range selection)</a:t>
            </a:r>
          </a:p>
          <a:p>
            <a:pPr lvl="2"/>
            <a:r>
              <a:rPr lang="en-US" sz="1400" dirty="0"/>
              <a:t>Scatter plot of payload mass vs. success, colored by booster version</a:t>
            </a:r>
          </a:p>
          <a:p>
            <a:r>
              <a:rPr lang="en-US" sz="1400" b="1" dirty="0"/>
              <a:t>Predictive Analysis:</a:t>
            </a:r>
            <a:endParaRPr lang="en-US" sz="1400" dirty="0"/>
          </a:p>
          <a:p>
            <a:pPr lvl="1"/>
            <a:r>
              <a:rPr lang="en-US" sz="1400" dirty="0"/>
              <a:t>Trained and evaluated a logistic regression classifier to predict launch success using payload, booster version, and launch site.</a:t>
            </a:r>
          </a:p>
          <a:p>
            <a:pPr lvl="1"/>
            <a:r>
              <a:rPr lang="en-US" sz="1400" dirty="0"/>
              <a:t>Achieved 95% accuracy on test data; high recall for successes, with minor class imbalance affecting precision for failed outcomes.</a:t>
            </a:r>
          </a:p>
          <a:p>
            <a:pPr lvl="1"/>
            <a:r>
              <a:rPr lang="en-US" sz="1400" dirty="0"/>
              <a:t>Model performance validated by classification report metrics (precision, recall, f1-score).</a:t>
            </a:r>
          </a:p>
          <a:p>
            <a:r>
              <a:rPr lang="en-US" sz="1400" b="1" dirty="0"/>
              <a:t>All code and output can be reproduced directly from the linked GitHub repository. Screenshots of dashboard and analytics are attached in the following slides.</a:t>
            </a:r>
          </a:p>
          <a:p>
            <a:endParaRPr lang="en-US" sz="1400" b="1" dirty="0"/>
          </a:p>
          <a:p>
            <a:r>
              <a:rPr lang="en-CA" sz="1400" dirty="0">
                <a:solidFill>
                  <a:srgbClr val="000000"/>
                </a:solidFill>
                <a:latin typeface="Arial"/>
                <a:hlinkClick r:id="rId4"/>
              </a:rPr>
              <a:t>https://github.com/Redbuilder1433/Final-Presentation-DS</a:t>
            </a:r>
            <a:endParaRPr lang="en-CA" sz="1400" dirty="0">
              <a:solidFill>
                <a:srgbClr val="000000"/>
              </a:solidFill>
              <a:latin typeface="Arial"/>
            </a:endParaRPr>
          </a:p>
          <a:p>
            <a:endParaRPr lang="en-CA" sz="1400" b="0" u="none" strike="noStrike" dirty="0">
              <a:solidFill>
                <a:srgbClr val="000000"/>
              </a:solidFill>
              <a:effectLst/>
              <a:uFillTx/>
              <a:latin typeface="Arial"/>
            </a:endParaRPr>
          </a:p>
          <a:p>
            <a:pPr marL="457200" defTabSz="914400">
              <a:lnSpc>
                <a:spcPct val="90000"/>
              </a:lnSpc>
              <a:spcBef>
                <a:spcPts val="499"/>
              </a:spcBef>
              <a:tabLst>
                <a:tab pos="0" algn="l"/>
              </a:tabLst>
            </a:pPr>
            <a:endParaRPr lang="en-CA" sz="1400" b="0" u="none" strike="noStrike" dirty="0">
              <a:solidFill>
                <a:srgbClr val="000000"/>
              </a:solidFill>
              <a:effectLst/>
              <a:uFillTx/>
              <a:latin typeface="Arial"/>
            </a:endParaRPr>
          </a:p>
        </p:txBody>
      </p:sp>
      <p:sp>
        <p:nvSpPr>
          <p:cNvPr id="1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Results</a:t>
            </a:r>
            <a:endParaRPr lang="en-CA" sz="4000" b="0" u="none" strike="noStrike">
              <a:solidFill>
                <a:srgbClr val="000000"/>
              </a:solidFill>
              <a:effectLst/>
              <a:uFillTx/>
              <a:latin typeface="Arial"/>
            </a:endParaRPr>
          </a:p>
        </p:txBody>
      </p:sp>
      <p:sp>
        <p:nvSpPr>
          <p:cNvPr id="2" name="PlaceHolder 1"/>
          <p:cNvSpPr>
            <a:spLocks noGrp="1"/>
          </p:cNvSpPr>
          <p:nvPr>
            <p:ph type="sldNum" idx="1"/>
          </p:nvPr>
        </p:nvSpPr>
        <p:spPr/>
        <p:txBody>
          <a:bodyPr/>
          <a:lstStyle/>
          <a:p>
            <a:fld id="{EBAB5F06-8AFE-450C-AE17-F5C25C20C47F}" type="slidenum">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5" name="TextBox 1"/>
          <p:cNvSpPr/>
          <p:nvPr/>
        </p:nvSpPr>
        <p:spPr>
          <a:xfrm>
            <a:off x="798120" y="2529720"/>
            <a:ext cx="1031760" cy="36972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effectLst/>
                <a:uFillTx/>
                <a:latin typeface="Calibri"/>
              </a:rPr>
              <a:t>Section 2</a:t>
            </a:r>
            <a:endParaRPr lang="en-CA" sz="1800" b="0" u="none" strike="noStrike">
              <a:solidFill>
                <a:srgbClr val="FFFFFF"/>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p:nvPr>
        </p:nvSpPr>
        <p:spPr>
          <a:xfrm>
            <a:off x="4130040" y="6858000"/>
            <a:ext cx="3931920" cy="381132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endParaRPr lang="en-US" sz="2200" b="0" u="none" strike="noStrike" dirty="0">
              <a:solidFill>
                <a:schemeClr val="dk1"/>
              </a:solidFill>
              <a:effectLst/>
              <a:uFillTx/>
              <a:latin typeface="Calibri"/>
            </a:endParaRPr>
          </a:p>
        </p:txBody>
      </p:sp>
      <p:sp>
        <p:nvSpPr>
          <p:cNvPr id="1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Flight Number vs. Launch Site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73870D7C-D2E4-433F-8779-D2C52B33413D}" type="slidenum">
              <a:rPr/>
              <a:t>18</a:t>
            </a:fld>
            <a:endParaRPr/>
          </a:p>
        </p:txBody>
      </p:sp>
      <p:pic>
        <p:nvPicPr>
          <p:cNvPr id="13314" name="Picture 2">
            <a:extLst>
              <a:ext uri="{FF2B5EF4-FFF2-40B4-BE49-F238E27FC236}">
                <a16:creationId xmlns:a16="http://schemas.microsoft.com/office/drawing/2014/main" id="{26B0C7A1-3142-5DEE-A526-F88131B5D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1399040"/>
            <a:ext cx="7267575" cy="4705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4969035-D338-1ED4-9254-A7C6998FFD10}"/>
              </a:ext>
            </a:extLst>
          </p:cNvPr>
          <p:cNvSpPr>
            <a:spLocks noChangeArrowheads="1"/>
          </p:cNvSpPr>
          <p:nvPr/>
        </p:nvSpPr>
        <p:spPr bwMode="auto">
          <a:xfrm>
            <a:off x="0" y="1840810"/>
            <a:ext cx="49244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Scatter plot displays launch site on the Y-axis and flight number on the X-axis.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 visualize the sequence of launches for each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reveal which sites have been active over the course of SpaceX's launch history, showing the distribution and clustering of flight numbers per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Useful for identifying site upgrades, periods of high activity, or gaps in launch cadence.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Payload vs. Launch Site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4E153504-FBD3-4ED3-8E8C-FE95890E1AEA}" type="slidenum">
              <a:rPr/>
              <a:t>19</a:t>
            </a:fld>
            <a:endParaRPr/>
          </a:p>
        </p:txBody>
      </p:sp>
      <p:pic>
        <p:nvPicPr>
          <p:cNvPr id="14338" name="Picture 2">
            <a:extLst>
              <a:ext uri="{FF2B5EF4-FFF2-40B4-BE49-F238E27FC236}">
                <a16:creationId xmlns:a16="http://schemas.microsoft.com/office/drawing/2014/main" id="{2924D3B8-4AD2-D86F-0B94-09B09AF59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1432785"/>
            <a:ext cx="741045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4406561A-A032-417A-64C6-14F09EA30574}"/>
              </a:ext>
            </a:extLst>
          </p:cNvPr>
          <p:cNvSpPr>
            <a:spLocks noGrp="1" noChangeArrowheads="1"/>
          </p:cNvSpPr>
          <p:nvPr>
            <p:ph/>
          </p:nvPr>
        </p:nvSpPr>
        <p:spPr bwMode="auto">
          <a:xfrm>
            <a:off x="0" y="1997839"/>
            <a:ext cx="47815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Scatter plot shows launch site on the Y-axis and payload identifier on the X-axis.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Illustrates which specific payloads were launched from each facility.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Can be used to examine how payload assignments are distributed across different launch sites, highlighting site specialization or operational flexibility.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X-axis tick labels have been removed for clarity due to payload name crowding.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69" name="PlaceHolder 1"/>
          <p:cNvSpPr>
            <a:spLocks noGrp="1"/>
          </p:cNvSpPr>
          <p:nvPr>
            <p:ph type="sldNum" idx="37"/>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9CD55EFB-7448-476C-8FC3-BC3207C7F7AF}" type="slidenum">
              <a:rPr lang="en-US" sz="1600" b="0" u="none" strike="noStrike">
                <a:solidFill>
                  <a:srgbClr val="1C7DDB"/>
                </a:solidFill>
                <a:effectLst/>
                <a:uFillTx/>
                <a:latin typeface="Abadi"/>
              </a:rPr>
              <a:t>2</a:t>
            </a:fld>
            <a:endParaRPr lang="en-CA" sz="1600" b="0" u="none" strike="noStrike">
              <a:solidFill>
                <a:srgbClr val="000000"/>
              </a:solidFill>
              <a:effectLst/>
              <a:uFillTx/>
              <a:latin typeface="Times New Roman"/>
            </a:endParaRPr>
          </a:p>
        </p:txBody>
      </p:sp>
      <p:sp>
        <p:nvSpPr>
          <p:cNvPr id="70" name="Content Placeholder 2"/>
          <p:cNvSpPr/>
          <p:nvPr/>
        </p:nvSpPr>
        <p:spPr>
          <a:xfrm>
            <a:off x="958680" y="2113200"/>
            <a:ext cx="5166720" cy="3320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Executive Summary</a:t>
            </a:r>
            <a:endParaRPr lang="en-CA" sz="2200" b="0" u="none" strike="noStrik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Introduction</a:t>
            </a:r>
            <a:endParaRPr lang="en-CA" sz="2200" b="0" u="none" strike="noStrik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Methodology</a:t>
            </a:r>
            <a:endParaRPr lang="en-CA" sz="2200" b="0" u="none" strike="noStrik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Results</a:t>
            </a:r>
            <a:endParaRPr lang="en-CA" sz="2200" b="0" u="none" strike="noStrik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Conclusion</a:t>
            </a:r>
            <a:endParaRPr lang="en-CA" sz="2200" b="0" u="none" strike="noStrik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effectLst/>
                <a:uFillTx/>
                <a:latin typeface="Abadi"/>
              </a:rPr>
              <a:t>Appendix</a:t>
            </a:r>
            <a:endParaRPr lang="en-CA" sz="2200" b="0" u="none" strike="noStrike">
              <a:solidFill>
                <a:srgbClr val="000000"/>
              </a:solidFill>
              <a:effectLst/>
              <a:uFillTx/>
              <a:latin typeface="Arial"/>
            </a:endParaRPr>
          </a:p>
        </p:txBody>
      </p:sp>
      <p:sp>
        <p:nvSpPr>
          <p:cNvPr id="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Outline</a:t>
            </a:r>
            <a:endParaRPr lang="en-CA" sz="4000" b="0" u="none" strike="noStrike">
              <a:solidFill>
                <a:srgbClr val="000000"/>
              </a:solidFill>
              <a:effectLst/>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0" name="PlaceHolder 1"/>
          <p:cNvSpPr>
            <a:spLocks noGrp="1"/>
          </p:cNvSpPr>
          <p:nvPr>
            <p:ph/>
          </p:nvPr>
        </p:nvSpPr>
        <p:spPr>
          <a:xfrm>
            <a:off x="770040" y="1848307"/>
            <a:ext cx="3931920" cy="3811320"/>
          </a:xfrm>
          <a:prstGeom prst="rect">
            <a:avLst/>
          </a:prstGeom>
          <a:noFill/>
          <a:ln w="0">
            <a:noFill/>
          </a:ln>
        </p:spPr>
        <p:txBody>
          <a:bodyPr lIns="90000" tIns="45000" rIns="90000" bIns="45000" anchor="t">
            <a:normAutofit lnSpcReduction="10000"/>
          </a:bodyPr>
          <a:lstStyle/>
          <a:p>
            <a:r>
              <a:rPr lang="en-US" sz="2400" dirty="0"/>
              <a:t>Bar chart visualizes the proportion of successful launches for each orbital destination (e.g., LEO, GTO, SSO).</a:t>
            </a:r>
          </a:p>
          <a:p>
            <a:r>
              <a:rPr lang="en-US" sz="2400" dirty="0"/>
              <a:t>Useful for identifying which mission profiles (orbit types) have historically had higher success rates.</a:t>
            </a:r>
          </a:p>
          <a:p>
            <a:r>
              <a:rPr lang="en-US" sz="2400" dirty="0"/>
              <a:t>Can inform engineering and risk assessments for future missions to specific orbits.</a:t>
            </a:r>
          </a:p>
        </p:txBody>
      </p:sp>
      <p:sp>
        <p:nvSpPr>
          <p:cNvPr id="11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Success Rate vs. Orbit Type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CE912AE8-6CEA-4D60-A4C5-15B91E621E0F}" type="slidenum">
              <a:rPr/>
              <a:t>20</a:t>
            </a:fld>
            <a:endParaRPr/>
          </a:p>
        </p:txBody>
      </p:sp>
      <p:pic>
        <p:nvPicPr>
          <p:cNvPr id="16386" name="Picture 2">
            <a:extLst>
              <a:ext uri="{FF2B5EF4-FFF2-40B4-BE49-F238E27FC236}">
                <a16:creationId xmlns:a16="http://schemas.microsoft.com/office/drawing/2014/main" id="{C2EE1CE2-0A4A-9E11-149F-76AAC42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660" y="1482255"/>
            <a:ext cx="6000750"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2" name="PlaceHolder 1"/>
          <p:cNvSpPr>
            <a:spLocks noGrp="1"/>
          </p:cNvSpPr>
          <p:nvPr>
            <p:ph/>
          </p:nvPr>
        </p:nvSpPr>
        <p:spPr>
          <a:xfrm>
            <a:off x="8383544" y="7286717"/>
            <a:ext cx="3931920" cy="3811320"/>
          </a:xfrm>
          <a:prstGeom prst="rect">
            <a:avLst/>
          </a:prstGeom>
          <a:noFill/>
          <a:ln w="0">
            <a:noFill/>
          </a:ln>
        </p:spPr>
        <p:txBody>
          <a:bodyPr lIns="90000" tIns="45000" rIns="90000" bIns="45000" anchor="t">
            <a:normAutofit/>
          </a:bodyPr>
          <a:lstStyle/>
          <a:p>
            <a:pPr defTabSz="914400">
              <a:lnSpc>
                <a:spcPct val="100000"/>
              </a:lnSpc>
              <a:spcBef>
                <a:spcPts val="1400"/>
              </a:spcBef>
              <a:buClr>
                <a:srgbClr val="292929"/>
              </a:buClr>
            </a:pPr>
            <a:endParaRPr lang="en-US" sz="2200" b="0" u="none" strike="noStrike" dirty="0">
              <a:solidFill>
                <a:schemeClr val="dk1"/>
              </a:solidFill>
              <a:effectLst/>
              <a:uFillTx/>
              <a:latin typeface="Calibri"/>
            </a:endParaRPr>
          </a:p>
        </p:txBody>
      </p:sp>
      <p:sp>
        <p:nvSpPr>
          <p:cNvPr id="1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Flight Number vs. Orbit Type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CFC51C51-BDCA-46D0-981B-A16A9FB59796}" type="slidenum">
              <a:rPr/>
              <a:t>21</a:t>
            </a:fld>
            <a:endParaRPr/>
          </a:p>
        </p:txBody>
      </p:sp>
      <p:pic>
        <p:nvPicPr>
          <p:cNvPr id="17410" name="Picture 2">
            <a:extLst>
              <a:ext uri="{FF2B5EF4-FFF2-40B4-BE49-F238E27FC236}">
                <a16:creationId xmlns:a16="http://schemas.microsoft.com/office/drawing/2014/main" id="{75D1541B-5625-5303-702C-FF5289DEA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041" y="1354723"/>
            <a:ext cx="7352959" cy="46709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267EE91-4FC8-F786-4D93-44082332BD76}"/>
              </a:ext>
            </a:extLst>
          </p:cNvPr>
          <p:cNvSpPr>
            <a:spLocks noChangeArrowheads="1"/>
          </p:cNvSpPr>
          <p:nvPr/>
        </p:nvSpPr>
        <p:spPr bwMode="auto">
          <a:xfrm>
            <a:off x="0" y="2348396"/>
            <a:ext cx="483904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Scatter plot shows the flight number (sequence of launches) on the X-axis and the orbit type on the Y-axis.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 track which types of orbits were targeted during different phases of the launch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Reveals changes in mission priorities and the introduction of new destination types over time.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Payload vs. Orbit Type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8106BEF5-A216-4E76-B1B5-799B251F39AF}" type="slidenum">
              <a:rPr/>
              <a:t>22</a:t>
            </a:fld>
            <a:endParaRPr/>
          </a:p>
        </p:txBody>
      </p:sp>
      <p:pic>
        <p:nvPicPr>
          <p:cNvPr id="15362" name="Picture 2">
            <a:extLst>
              <a:ext uri="{FF2B5EF4-FFF2-40B4-BE49-F238E27FC236}">
                <a16:creationId xmlns:a16="http://schemas.microsoft.com/office/drawing/2014/main" id="{283970E7-4E28-5E14-CF24-91FB8BDA9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006" y="1472665"/>
            <a:ext cx="7388994" cy="52429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07EC5CA-F1E7-9106-ADA1-EEC5D9E382C2}"/>
              </a:ext>
            </a:extLst>
          </p:cNvPr>
          <p:cNvSpPr>
            <a:spLocks noGrp="1" noChangeArrowheads="1"/>
          </p:cNvSpPr>
          <p:nvPr>
            <p:ph/>
          </p:nvPr>
        </p:nvSpPr>
        <p:spPr bwMode="auto">
          <a:xfrm>
            <a:off x="0" y="2551837"/>
            <a:ext cx="480300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Scatter plot with payload on the X-axis and orbit type on the Y-axis.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 compare how payloads vary for different orbital destinations.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Shows whether certain orbits are associated with consistent payloads.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Launch Success Yearly Trend</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B93937F1-4827-4064-9701-57598B6A336A}" type="slidenum">
              <a:rPr/>
              <a:t>23</a:t>
            </a:fld>
            <a:endParaRPr/>
          </a:p>
        </p:txBody>
      </p:sp>
      <p:pic>
        <p:nvPicPr>
          <p:cNvPr id="18434" name="Picture 2">
            <a:extLst>
              <a:ext uri="{FF2B5EF4-FFF2-40B4-BE49-F238E27FC236}">
                <a16:creationId xmlns:a16="http://schemas.microsoft.com/office/drawing/2014/main" id="{494CDCA3-656B-8973-4D6D-B9695257D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818" y="1548930"/>
            <a:ext cx="6029325" cy="4476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6E375F31-29BB-864A-AA5C-0D5507977AA9}"/>
              </a:ext>
            </a:extLst>
          </p:cNvPr>
          <p:cNvSpPr>
            <a:spLocks noGrp="1" noChangeArrowheads="1"/>
          </p:cNvSpPr>
          <p:nvPr>
            <p:ph/>
          </p:nvPr>
        </p:nvSpPr>
        <p:spPr bwMode="auto">
          <a:xfrm>
            <a:off x="0" y="2551837"/>
            <a:ext cx="585281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Line chart tracks the annual average launch success rate for SpaceX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visualize reliability improvements, dips, or steady-state trends across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Useful for benchmarking program maturity and progress in launch success over time.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All Launch Site Names</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3C486628-F2EE-4686-9EF2-F318581A5580}" type="slidenum">
              <a:rPr/>
              <a:t>24</a:t>
            </a:fld>
            <a:endParaRPr/>
          </a:p>
        </p:txBody>
      </p:sp>
      <p:sp>
        <p:nvSpPr>
          <p:cNvPr id="2" name="Content Placeholder 1">
            <a:extLst>
              <a:ext uri="{FF2B5EF4-FFF2-40B4-BE49-F238E27FC236}">
                <a16:creationId xmlns:a16="http://schemas.microsoft.com/office/drawing/2014/main" id="{C8DE3A38-43DA-A1B4-2D7A-D3ADFA58F488}"/>
              </a:ext>
            </a:extLst>
          </p:cNvPr>
          <p:cNvSpPr>
            <a:spLocks noGrp="1" noChangeArrowheads="1"/>
          </p:cNvSpPr>
          <p:nvPr>
            <p:ph/>
          </p:nvPr>
        </p:nvSpPr>
        <p:spPr bwMode="auto">
          <a:xfrm>
            <a:off x="305308" y="1946499"/>
            <a:ext cx="111524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Query lists all unique launch site names in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('CCAFS LC-40',), ('VAFB SLC-4E',), ('KSC LC-39A',), ('CCAFS SLC-40',)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Demonstrates the variety of facilities used by SpaceX and confirms the distinct sites present in the dataset.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Launch Site Names Begin with 'CCA'</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2A40650E-9298-489D-AB20-9313DA06C1D1}" type="slidenum">
              <a:rPr/>
              <a:t>25</a:t>
            </a:fld>
            <a:endParaRPr/>
          </a:p>
        </p:txBody>
      </p:sp>
      <p:sp>
        <p:nvSpPr>
          <p:cNvPr id="2" name="Content Placeholder 1">
            <a:extLst>
              <a:ext uri="{FF2B5EF4-FFF2-40B4-BE49-F238E27FC236}">
                <a16:creationId xmlns:a16="http://schemas.microsoft.com/office/drawing/2014/main" id="{DF2B929A-F264-84DD-1CA2-21757D8950CB}"/>
              </a:ext>
            </a:extLst>
          </p:cNvPr>
          <p:cNvSpPr>
            <a:spLocks noGrp="1" noChangeArrowheads="1"/>
          </p:cNvSpPr>
          <p:nvPr>
            <p:ph/>
          </p:nvPr>
        </p:nvSpPr>
        <p:spPr bwMode="auto">
          <a:xfrm>
            <a:off x="770040" y="1380771"/>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SQL query retrieves the first five records where the launch site name starts with "CCA".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Shows the diversity of missions launched from Cape Canaveral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Useful for filtering analysis by region or facility.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Total Payload Mass</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C28DBDC8-B006-4DE3-B5DE-20F7890EC691}" type="slidenum">
              <a:rPr/>
              <a:t>26</a:t>
            </a:fld>
            <a:endParaRPr/>
          </a:p>
        </p:txBody>
      </p:sp>
      <p:sp>
        <p:nvSpPr>
          <p:cNvPr id="2" name="Content Placeholder 1">
            <a:extLst>
              <a:ext uri="{FF2B5EF4-FFF2-40B4-BE49-F238E27FC236}">
                <a16:creationId xmlns:a16="http://schemas.microsoft.com/office/drawing/2014/main" id="{8C1EAA9C-08ED-F17F-9C61-7627D29932F6}"/>
              </a:ext>
            </a:extLst>
          </p:cNvPr>
          <p:cNvSpPr>
            <a:spLocks noGrp="1" noChangeArrowheads="1"/>
          </p:cNvSpPr>
          <p:nvPr>
            <p:ph/>
          </p:nvPr>
        </p:nvSpPr>
        <p:spPr bwMode="auto">
          <a:xfrm>
            <a:off x="770040" y="1589954"/>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Query calculates the total payload mass delivered by boosters for NASA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Result: 45,596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Highlights NASA’s significant utilization of SpaceX’s launch capacity.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Average Payload Mass by F9 v1.1</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16A17443-873B-4CDD-9FB4-13733ABD928A}" type="slidenum">
              <a:rPr/>
              <a:t>27</a:t>
            </a:fld>
            <a:endParaRPr/>
          </a:p>
        </p:txBody>
      </p:sp>
      <p:sp>
        <p:nvSpPr>
          <p:cNvPr id="2" name="Content Placeholder 1">
            <a:extLst>
              <a:ext uri="{FF2B5EF4-FFF2-40B4-BE49-F238E27FC236}">
                <a16:creationId xmlns:a16="http://schemas.microsoft.com/office/drawing/2014/main" id="{5F72FF70-238F-5F40-3C21-CB2E4A917DDC}"/>
              </a:ext>
            </a:extLst>
          </p:cNvPr>
          <p:cNvSpPr>
            <a:spLocks noGrp="1" noChangeArrowheads="1"/>
          </p:cNvSpPr>
          <p:nvPr>
            <p:ph/>
          </p:nvPr>
        </p:nvSpPr>
        <p:spPr bwMode="auto">
          <a:xfrm>
            <a:off x="769938" y="1825625"/>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SQL query returns the average payload mass for launches using the F9 v1.1 booster version: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Result: 2,928.4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 benchmark vehicle performance and typical payload sizes for this configuration.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First Successful Ground Landing Date</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31EF4B91-71F0-4383-8EF7-7DED2DA60718}" type="slidenum">
              <a:rPr/>
              <a:t>28</a:t>
            </a:fld>
            <a:endParaRPr/>
          </a:p>
        </p:txBody>
      </p:sp>
      <p:sp>
        <p:nvSpPr>
          <p:cNvPr id="2" name="Content Placeholder 1">
            <a:extLst>
              <a:ext uri="{FF2B5EF4-FFF2-40B4-BE49-F238E27FC236}">
                <a16:creationId xmlns:a16="http://schemas.microsoft.com/office/drawing/2014/main" id="{766608E1-64EA-BAD9-B6E8-85E08FC1F0B4}"/>
              </a:ext>
            </a:extLst>
          </p:cNvPr>
          <p:cNvSpPr>
            <a:spLocks noGrp="1" noChangeArrowheads="1"/>
          </p:cNvSpPr>
          <p:nvPr>
            <p:ph/>
          </p:nvPr>
        </p:nvSpPr>
        <p:spPr bwMode="auto">
          <a:xfrm>
            <a:off x="770040" y="1674342"/>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Query extracts the date of the first successful ground landing: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Result: 2015-12-22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Marks a major technical milestone in SpaceX’s reusability program.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2500" lnSpcReduction="20000"/>
          </a:bodyPr>
          <a:lstStyle/>
          <a:p>
            <a:pPr defTabSz="914400">
              <a:lnSpc>
                <a:spcPct val="90000"/>
              </a:lnSpc>
            </a:pPr>
            <a:r>
              <a:rPr lang="en-US" sz="4000" b="0" u="none" strike="noStrike">
                <a:solidFill>
                  <a:srgbClr val="0B49CB"/>
                </a:solidFill>
                <a:effectLst/>
                <a:uFillTx/>
                <a:latin typeface="Abadi"/>
                <a:ea typeface="IBM Plex Mono SemiBold"/>
              </a:rPr>
              <a:t>Successful Drone Ship Landing with Payload between 4000 and 6000</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04F4BC76-3544-472D-9DBD-13BBC527058A}" type="slidenum">
              <a:rPr/>
              <a:t>29</a:t>
            </a:fld>
            <a:endParaRPr/>
          </a:p>
        </p:txBody>
      </p:sp>
      <p:sp>
        <p:nvSpPr>
          <p:cNvPr id="2" name="Content Placeholder 1">
            <a:extLst>
              <a:ext uri="{FF2B5EF4-FFF2-40B4-BE49-F238E27FC236}">
                <a16:creationId xmlns:a16="http://schemas.microsoft.com/office/drawing/2014/main" id="{CB55F219-C141-E428-3BD7-2B9FA1495278}"/>
              </a:ext>
            </a:extLst>
          </p:cNvPr>
          <p:cNvSpPr>
            <a:spLocks noGrp="1" noChangeArrowheads="1"/>
          </p:cNvSpPr>
          <p:nvPr>
            <p:ph/>
          </p:nvPr>
        </p:nvSpPr>
        <p:spPr bwMode="auto">
          <a:xfrm>
            <a:off x="769938" y="1825625"/>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Query lists boosters that: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Landed successfully on a drone ship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Carried a payload between 4,000 and 6,000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F9 FT B1022, F9 FT B1026, F9 FT B1021.2, F9 FT B1031.2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Indicates which boosters accomplished high-mass, at-sea recoveries.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2" name="PlaceHolder 1"/>
          <p:cNvSpPr>
            <a:spLocks noGrp="1"/>
          </p:cNvSpPr>
          <p:nvPr>
            <p:ph type="sldNum" idx="38"/>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u="none" strike="noStrike">
                <a:solidFill>
                  <a:srgbClr val="1C7DDB"/>
                </a:solidFill>
                <a:effectLst/>
                <a:uFillTx/>
                <a:latin typeface="Abadi"/>
              </a:defRPr>
            </a:lvl1pPr>
          </a:lstStyle>
          <a:p>
            <a:pPr indent="0" algn="r" defTabSz="914400">
              <a:lnSpc>
                <a:spcPct val="100000"/>
              </a:lnSpc>
              <a:spcAft>
                <a:spcPts val="601"/>
              </a:spcAft>
              <a:buNone/>
            </a:pPr>
            <a:fld id="{4F86C3D5-9027-41C6-A216-5690A3ACFAF5}" type="slidenum">
              <a:rPr lang="en-US" sz="1600" b="0" u="none" strike="noStrike">
                <a:solidFill>
                  <a:srgbClr val="1C7DDB"/>
                </a:solidFill>
                <a:effectLst/>
                <a:uFillTx/>
                <a:latin typeface="Abadi"/>
              </a:rPr>
              <a:t>3</a:t>
            </a:fld>
            <a:endParaRPr lang="en-CA" sz="1600" b="0" u="none" strike="noStrike">
              <a:solidFill>
                <a:srgbClr val="000000"/>
              </a:solidFill>
              <a:effectLst/>
              <a:uFillTx/>
              <a:latin typeface="Times New Roman"/>
            </a:endParaRPr>
          </a:p>
        </p:txBody>
      </p:sp>
      <p:sp>
        <p:nvSpPr>
          <p:cNvPr id="73" name="Content Placeholder 2"/>
          <p:cNvSpPr/>
          <p:nvPr/>
        </p:nvSpPr>
        <p:spPr>
          <a:xfrm>
            <a:off x="206872" y="1544400"/>
            <a:ext cx="4017600" cy="1039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r>
              <a:rPr lang="en-US" sz="8000" dirty="0"/>
              <a:t>This project analyzes SpaceX Falcon 9 and Falcon Heavy mission data to extract insights into launch success rates and operational trends. We collected public launch data, performed data wrangling to clean and structure the datasets, and applied exploratory data analysis (EDA) using both visualization and SQL techniques. Interactive analytics were performed with Folium (maps) and </a:t>
            </a:r>
            <a:r>
              <a:rPr lang="en-US" sz="8000" dirty="0" err="1"/>
              <a:t>Plotly</a:t>
            </a:r>
            <a:r>
              <a:rPr lang="en-US" sz="8000" dirty="0"/>
              <a:t> Dash (dashboard). Finally, we built and evaluated predictive classification models to estimate the probability of launch success.</a:t>
            </a:r>
          </a:p>
          <a:p>
            <a:endParaRPr lang="en-US" sz="8000" dirty="0"/>
          </a:p>
          <a:p>
            <a:r>
              <a:rPr lang="en-US" sz="8000" dirty="0">
                <a:hlinkClick r:id="rId3"/>
              </a:rPr>
              <a:t>https://github.com/Redbuilder1433/Final-Presentation-DS</a:t>
            </a:r>
            <a:endParaRPr lang="en-US" sz="8000" dirty="0"/>
          </a:p>
          <a:p>
            <a:br>
              <a:rPr lang="en-US" sz="8000" dirty="0"/>
            </a:br>
            <a:endParaRPr lang="en-CA" sz="2200" b="0" u="none" strike="noStrike" dirty="0">
              <a:solidFill>
                <a:srgbClr val="000000"/>
              </a:solidFill>
              <a:effectLst/>
              <a:uFillTx/>
              <a:latin typeface="Arial"/>
            </a:endParaRPr>
          </a:p>
        </p:txBody>
      </p:sp>
      <p:sp>
        <p:nvSpPr>
          <p:cNvPr id="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Executive Summary</a:t>
            </a:r>
            <a:endParaRPr lang="en-CA" sz="4000" b="0" u="none" strike="noStrike">
              <a:solidFill>
                <a:srgbClr val="000000"/>
              </a:solidFill>
              <a:effectLst/>
              <a:uFillTx/>
              <a:latin typeface="Arial"/>
            </a:endParaRPr>
          </a:p>
        </p:txBody>
      </p:sp>
      <p:sp>
        <p:nvSpPr>
          <p:cNvPr id="3" name="TextBox 2">
            <a:extLst>
              <a:ext uri="{FF2B5EF4-FFF2-40B4-BE49-F238E27FC236}">
                <a16:creationId xmlns:a16="http://schemas.microsoft.com/office/drawing/2014/main" id="{154D2384-2F6C-7E32-8AC7-94A85DBBEEC8}"/>
              </a:ext>
            </a:extLst>
          </p:cNvPr>
          <p:cNvSpPr txBox="1"/>
          <p:nvPr/>
        </p:nvSpPr>
        <p:spPr>
          <a:xfrm>
            <a:off x="5810865" y="1502688"/>
            <a:ext cx="4630993" cy="5355312"/>
          </a:xfrm>
          <a:prstGeom prst="rect">
            <a:avLst/>
          </a:prstGeom>
          <a:noFill/>
        </p:spPr>
        <p:txBody>
          <a:bodyPr wrap="square" rtlCol="0">
            <a:spAutoFit/>
          </a:bodyPr>
          <a:lstStyle/>
          <a:p>
            <a:r>
              <a:rPr lang="en-US" b="1" dirty="0"/>
              <a:t>Key methodologies:</a:t>
            </a:r>
            <a:endParaRPr lang="en-US" dirty="0"/>
          </a:p>
          <a:p>
            <a:r>
              <a:rPr lang="en-US" dirty="0"/>
              <a:t>Data acquisition from public SpaceX datasets</a:t>
            </a:r>
          </a:p>
          <a:p>
            <a:r>
              <a:rPr lang="en-US" dirty="0"/>
              <a:t>Data wrangling, cleaning, and feature engineering</a:t>
            </a:r>
          </a:p>
          <a:p>
            <a:r>
              <a:rPr lang="en-US" dirty="0"/>
              <a:t>Exploratory data analysis using matplotlib, SQL queries, and visualization libraries</a:t>
            </a:r>
          </a:p>
          <a:p>
            <a:r>
              <a:rPr lang="en-US" dirty="0"/>
              <a:t>Interactive analytics with Folium maps and </a:t>
            </a:r>
            <a:r>
              <a:rPr lang="en-US" dirty="0" err="1"/>
              <a:t>Plotly</a:t>
            </a:r>
            <a:r>
              <a:rPr lang="en-US" dirty="0"/>
              <a:t> Dash dashboards</a:t>
            </a:r>
          </a:p>
          <a:p>
            <a:r>
              <a:rPr lang="en-US" dirty="0"/>
              <a:t>Predictive modeling with logistic regression</a:t>
            </a:r>
          </a:p>
          <a:p>
            <a:r>
              <a:rPr lang="en-US" b="1" dirty="0"/>
              <a:t>Summary of results:</a:t>
            </a:r>
            <a:endParaRPr lang="en-US" dirty="0"/>
          </a:p>
          <a:p>
            <a:r>
              <a:rPr lang="en-US" dirty="0"/>
              <a:t>Identified patterns in launch success by site, orbit type, and payload</a:t>
            </a:r>
          </a:p>
          <a:p>
            <a:r>
              <a:rPr lang="en-US" dirty="0"/>
              <a:t>Achieved a predictive model accuracy of ~95% for mission outcome classification</a:t>
            </a:r>
          </a:p>
          <a:p>
            <a:r>
              <a:rPr lang="en-US" dirty="0"/>
              <a:t>Mapped launch locations and success/failure geographically</a:t>
            </a:r>
          </a:p>
          <a:p>
            <a:r>
              <a:rPr lang="en-US" dirty="0"/>
              <a:t>Generated actionable insights into features affecting launch success</a:t>
            </a:r>
          </a:p>
          <a:p>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0" name="PlaceHolder 1"/>
          <p:cNvSpPr>
            <a:spLocks noGrp="1"/>
          </p:cNvSpPr>
          <p:nvPr>
            <p:ph/>
          </p:nvPr>
        </p:nvSpPr>
        <p:spPr>
          <a:xfrm>
            <a:off x="2240621" y="7368521"/>
            <a:ext cx="9745200" cy="43509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endParaRPr lang="en-US" sz="2200" b="0" u="none" strike="noStrike" dirty="0">
              <a:solidFill>
                <a:schemeClr val="dk1"/>
              </a:solidFill>
              <a:effectLst/>
              <a:uFillTx/>
              <a:latin typeface="Calibri"/>
            </a:endParaRPr>
          </a:p>
        </p:txBody>
      </p:sp>
      <p:sp>
        <p:nvSpPr>
          <p:cNvPr id="1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7500" lnSpcReduction="20000"/>
          </a:bodyPr>
          <a:lstStyle/>
          <a:p>
            <a:pPr defTabSz="914400">
              <a:lnSpc>
                <a:spcPct val="90000"/>
              </a:lnSpc>
            </a:pPr>
            <a:r>
              <a:rPr lang="en-US" sz="4000" b="0" u="none" strike="noStrike">
                <a:solidFill>
                  <a:srgbClr val="0B49CB"/>
                </a:solidFill>
                <a:effectLst/>
                <a:uFillTx/>
                <a:latin typeface="Abadi"/>
                <a:ea typeface="IBM Plex Mono SemiBold"/>
              </a:rPr>
              <a:t>Total Number of Successful and Failure Mission Outcomes</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C5B0594E-33CA-42BE-AF51-3F553E892C40}" type="slidenum">
              <a:rPr/>
              <a:t>30</a:t>
            </a:fld>
            <a:endParaRPr/>
          </a:p>
        </p:txBody>
      </p:sp>
      <p:sp>
        <p:nvSpPr>
          <p:cNvPr id="2" name="Rectangle 1">
            <a:extLst>
              <a:ext uri="{FF2B5EF4-FFF2-40B4-BE49-F238E27FC236}">
                <a16:creationId xmlns:a16="http://schemas.microsoft.com/office/drawing/2014/main" id="{B030233E-D9FF-83DC-4143-9BCB459297B2}"/>
              </a:ext>
            </a:extLst>
          </p:cNvPr>
          <p:cNvSpPr>
            <a:spLocks noChangeArrowheads="1"/>
          </p:cNvSpPr>
          <p:nvPr/>
        </p:nvSpPr>
        <p:spPr bwMode="auto">
          <a:xfrm>
            <a:off x="770040" y="2383673"/>
            <a:ext cx="736503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Query returns total counts for each type of mission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('Failure (in flight)',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('Success’, 99)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('Success (payload st</a:t>
            </a:r>
            <a:r>
              <a:rPr lang="en-US" altLang="en-US" dirty="0">
                <a:latin typeface="Arial" panose="020B0604020202020204" pitchFamily="34" charset="0"/>
              </a:rPr>
              <a:t>a</a:t>
            </a:r>
            <a:r>
              <a:rPr kumimoji="0" lang="en-US" altLang="en-US" sz="1800" b="0" i="0" u="none" strike="noStrike" cap="none" normalizeH="0" baseline="0" dirty="0">
                <a:ln>
                  <a:noFill/>
                </a:ln>
                <a:solidFill>
                  <a:schemeClr val="tx1"/>
                </a:solidFill>
                <a:effectLst/>
                <a:latin typeface="Arial" panose="020B0604020202020204" pitchFamily="34" charset="0"/>
              </a:rPr>
              <a:t>tus unclear)',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Provides a summary of overall mission reliability and outcome variety.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Boosters Carried Maximum Payload</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89697A69-928F-4E11-9A22-E22039567BBC}" type="slidenum">
              <a:rPr/>
              <a:t>31</a:t>
            </a:fld>
            <a:endParaRPr/>
          </a:p>
        </p:txBody>
      </p:sp>
      <p:sp>
        <p:nvSpPr>
          <p:cNvPr id="2" name="Content Placeholder 1">
            <a:extLst>
              <a:ext uri="{FF2B5EF4-FFF2-40B4-BE49-F238E27FC236}">
                <a16:creationId xmlns:a16="http://schemas.microsoft.com/office/drawing/2014/main" id="{1573C343-B0E8-EFF9-9A0C-AAF54D3DD2D1}"/>
              </a:ext>
            </a:extLst>
          </p:cNvPr>
          <p:cNvSpPr>
            <a:spLocks noGrp="1" noChangeArrowheads="1"/>
          </p:cNvSpPr>
          <p:nvPr>
            <p:ph/>
          </p:nvPr>
        </p:nvSpPr>
        <p:spPr bwMode="auto">
          <a:xfrm>
            <a:off x="138342" y="2356110"/>
            <a:ext cx="114220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Query lists all boosters that carried the highest payload mass recorded in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F9 B5 B1048.4, F9 B5 B1049.4, F9 B5 B1051.3, F9 B5 B1056.4, F9 B5 B1048.5, F9 B5 B1051.4, F9 B5 B1049.5, F9 B5 B1060.2, F9 B5 B1058.3, F9 B5 B1051.6, F9 B5 B1060.3, F9 B5 B1049.7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Highlights which booster cores were responsible for the heaviest missions.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2015 Launch Records</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431CA82D-AB7D-41BF-9479-586732881A27}" type="slidenum">
              <a:rPr/>
              <a:t>32</a:t>
            </a:fld>
            <a:endParaRPr/>
          </a:p>
        </p:txBody>
      </p:sp>
      <p:sp>
        <p:nvSpPr>
          <p:cNvPr id="2" name="Content Placeholder 1">
            <a:extLst>
              <a:ext uri="{FF2B5EF4-FFF2-40B4-BE49-F238E27FC236}">
                <a16:creationId xmlns:a16="http://schemas.microsoft.com/office/drawing/2014/main" id="{9C0937AF-C4AF-EED3-AA26-554145829C0A}"/>
              </a:ext>
            </a:extLst>
          </p:cNvPr>
          <p:cNvSpPr>
            <a:spLocks noGrp="1" noChangeArrowheads="1"/>
          </p:cNvSpPr>
          <p:nvPr>
            <p:ph/>
          </p:nvPr>
        </p:nvSpPr>
        <p:spPr bwMode="auto">
          <a:xfrm>
            <a:off x="769938" y="1825625"/>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Query returns failed drone ship landings for 2015, listing: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Month, landing outcome, booster version, and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('01', 'Failure (drone ship)', 'F9 v1.1 B1012', 'CCAFS LC-40')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('04', 'Failure (drone ship)', 'F9 v1.1 B1015', 'CCAFS LC-40')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Allows analysis of technical challenges in early at-sea recoveries.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6" name="PlaceHolder 1"/>
          <p:cNvSpPr>
            <a:spLocks noGrp="1"/>
          </p:cNvSpPr>
          <p:nvPr>
            <p:ph/>
          </p:nvPr>
        </p:nvSpPr>
        <p:spPr>
          <a:xfrm>
            <a:off x="770040" y="1825560"/>
            <a:ext cx="9745200" cy="4350960"/>
          </a:xfrm>
          <a:prstGeom prst="rect">
            <a:avLst/>
          </a:prstGeom>
          <a:noFill/>
          <a:ln w="0">
            <a:noFill/>
          </a:ln>
        </p:spPr>
        <p:txBody>
          <a:bodyPr lIns="91440" tIns="45720" rIns="91440" bIns="45720" anchor="t">
            <a:noAutofit/>
          </a:bodyPr>
          <a:lstStyle/>
          <a:p>
            <a:r>
              <a:rPr lang="en-US" sz="2000" dirty="0"/>
              <a:t>Query ranks each landing outcome by count for the specified period:</a:t>
            </a:r>
          </a:p>
          <a:p>
            <a:pPr lvl="1"/>
            <a:r>
              <a:rPr lang="en-US" sz="2000" dirty="0"/>
              <a:t>('No attempt', 10)</a:t>
            </a:r>
          </a:p>
          <a:p>
            <a:pPr lvl="1"/>
            <a:r>
              <a:rPr lang="en-US" sz="2000" dirty="0"/>
              <a:t>('Success (drone ship)', 5)</a:t>
            </a:r>
          </a:p>
          <a:p>
            <a:pPr lvl="1"/>
            <a:r>
              <a:rPr lang="en-US" sz="2000" dirty="0"/>
              <a:t>('Failure (drone ship)', 5)</a:t>
            </a:r>
          </a:p>
          <a:p>
            <a:pPr lvl="1"/>
            <a:r>
              <a:rPr lang="en-US" sz="2000" dirty="0"/>
              <a:t>('Success (ground pad)', 3)</a:t>
            </a:r>
          </a:p>
          <a:p>
            <a:pPr lvl="1"/>
            <a:r>
              <a:rPr lang="en-US" sz="2000" dirty="0"/>
              <a:t>('Controlled (ocean)', 3)</a:t>
            </a:r>
          </a:p>
          <a:p>
            <a:pPr lvl="1"/>
            <a:r>
              <a:rPr lang="en-US" sz="2000" dirty="0"/>
              <a:t>('Uncontrolled (ocean)', 2)</a:t>
            </a:r>
          </a:p>
          <a:p>
            <a:pPr lvl="1"/>
            <a:r>
              <a:rPr lang="en-US" sz="2000" dirty="0"/>
              <a:t>('Failure (parachute)', 2)</a:t>
            </a:r>
          </a:p>
          <a:p>
            <a:pPr lvl="1"/>
            <a:r>
              <a:rPr lang="en-US" sz="2000" dirty="0"/>
              <a:t>('Precluded (drone ship)', 1)</a:t>
            </a:r>
          </a:p>
          <a:p>
            <a:r>
              <a:rPr lang="en-US" sz="2000" dirty="0"/>
              <a:t>Summarizes landing method performance and experiment frequency.</a:t>
            </a:r>
          </a:p>
          <a:p>
            <a:pPr indent="0" defTabSz="914400">
              <a:lnSpc>
                <a:spcPct val="100000"/>
              </a:lnSpc>
              <a:spcBef>
                <a:spcPts val="1400"/>
              </a:spcBef>
              <a:buNone/>
            </a:pPr>
            <a:endParaRPr lang="en-US" sz="2000" b="0" u="none" strike="noStrike" dirty="0">
              <a:solidFill>
                <a:schemeClr val="dk1"/>
              </a:solidFill>
              <a:effectLst/>
              <a:uFillTx/>
              <a:latin typeface="Calibri"/>
            </a:endParaRPr>
          </a:p>
        </p:txBody>
      </p:sp>
      <p:sp>
        <p:nvSpPr>
          <p:cNvPr id="1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0000" lnSpcReduction="20000"/>
          </a:bodyPr>
          <a:lstStyle/>
          <a:p>
            <a:pPr defTabSz="914400">
              <a:lnSpc>
                <a:spcPct val="90000"/>
              </a:lnSpc>
            </a:pPr>
            <a:r>
              <a:rPr lang="en-US" sz="4000" b="0" u="none" strike="noStrike">
                <a:solidFill>
                  <a:srgbClr val="0B49CB"/>
                </a:solidFill>
                <a:effectLst/>
                <a:uFillTx/>
                <a:latin typeface="Abadi"/>
                <a:ea typeface="IBM Plex Mono SemiBold"/>
              </a:rPr>
              <a:t>Rank Landing Outcomes Between 2010-06-04 and 2017-03-20</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D40D596E-A012-41DD-A091-99152E1B8815}"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8" name="TextBox 6"/>
          <p:cNvSpPr/>
          <p:nvPr/>
        </p:nvSpPr>
        <p:spPr>
          <a:xfrm>
            <a:off x="798120" y="2529720"/>
            <a:ext cx="1031760" cy="36972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effectLst/>
                <a:uFillTx/>
                <a:latin typeface="Calibri"/>
              </a:rPr>
              <a:t>Section 3</a:t>
            </a:r>
            <a:endParaRPr lang="en-CA" sz="1800" b="0" u="none" strike="noStrike">
              <a:solidFill>
                <a:srgbClr val="FFFFFF"/>
              </a:solidFill>
              <a:effectLst/>
              <a:uFillTx/>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0000" lnSpcReduction="20000"/>
          </a:bodyPr>
          <a:lstStyle/>
          <a:p>
            <a:pPr defTabSz="914400">
              <a:lnSpc>
                <a:spcPct val="90000"/>
              </a:lnSpc>
            </a:pPr>
            <a:r>
              <a:rPr lang="en-US" sz="4000" b="0" u="none" strike="noStrike" dirty="0">
                <a:solidFill>
                  <a:srgbClr val="0B49CB"/>
                </a:solidFill>
                <a:effectLst/>
                <a:uFillTx/>
                <a:latin typeface="Abadi"/>
              </a:rPr>
              <a:t>Global Map of SpaceX Launch Sites (Zoomed</a:t>
            </a:r>
            <a:r>
              <a:rPr lang="en-US" sz="4000" dirty="0">
                <a:solidFill>
                  <a:srgbClr val="0B49CB"/>
                </a:solidFill>
                <a:latin typeface="Abadi"/>
              </a:rPr>
              <a:t> and Global View)</a:t>
            </a:r>
            <a:endParaRPr lang="en-CA" sz="4000" b="0" u="none" strike="noStrike" dirty="0">
              <a:solidFill>
                <a:srgbClr val="000000"/>
              </a:solidFill>
              <a:effectLst/>
              <a:uFillTx/>
              <a:latin typeface="Arial"/>
            </a:endParaRPr>
          </a:p>
        </p:txBody>
      </p:sp>
      <p:sp>
        <p:nvSpPr>
          <p:cNvPr id="3" name="PlaceHolder 2"/>
          <p:cNvSpPr>
            <a:spLocks noGrp="1"/>
          </p:cNvSpPr>
          <p:nvPr>
            <p:ph type="sldNum" idx="1"/>
          </p:nvPr>
        </p:nvSpPr>
        <p:spPr/>
        <p:txBody>
          <a:bodyPr/>
          <a:lstStyle/>
          <a:p>
            <a:fld id="{D8BECC42-828C-4BEF-A023-9028A9D43CB0}" type="slidenum">
              <a:rPr/>
              <a:t>35</a:t>
            </a:fld>
            <a:endParaRPr/>
          </a:p>
        </p:txBody>
      </p:sp>
      <p:pic>
        <p:nvPicPr>
          <p:cNvPr id="31748" name="Picture 4">
            <a:extLst>
              <a:ext uri="{FF2B5EF4-FFF2-40B4-BE49-F238E27FC236}">
                <a16:creationId xmlns:a16="http://schemas.microsoft.com/office/drawing/2014/main" id="{5FC7EEE4-82D4-B21C-2303-176F1D8A2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52247"/>
            <a:ext cx="2573518" cy="3605751"/>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00D8F847-C8E6-3946-9A64-FC0CFCF6E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554" y="3252247"/>
            <a:ext cx="2499625" cy="360575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9CCD1A24-8A23-4988-EBAB-785BDEFC6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214" y="3252247"/>
            <a:ext cx="2018609" cy="3605753"/>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a:extLst>
              <a:ext uri="{FF2B5EF4-FFF2-40B4-BE49-F238E27FC236}">
                <a16:creationId xmlns:a16="http://schemas.microsoft.com/office/drawing/2014/main" id="{7A3F6830-8AA0-3CA8-427E-ED4890E9A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859" y="3252245"/>
            <a:ext cx="2251384" cy="3605753"/>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a:extLst>
              <a:ext uri="{FF2B5EF4-FFF2-40B4-BE49-F238E27FC236}">
                <a16:creationId xmlns:a16="http://schemas.microsoft.com/office/drawing/2014/main" id="{03869C94-64AB-1907-0E40-489FD0527E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243" y="3252245"/>
            <a:ext cx="2830795" cy="36057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6">
            <a:extLst>
              <a:ext uri="{FF2B5EF4-FFF2-40B4-BE49-F238E27FC236}">
                <a16:creationId xmlns:a16="http://schemas.microsoft.com/office/drawing/2014/main" id="{EC8374CB-892D-C508-0B81-67D078CA67A5}"/>
              </a:ext>
            </a:extLst>
          </p:cNvPr>
          <p:cNvSpPr>
            <a:spLocks noGrp="1" noChangeArrowheads="1"/>
          </p:cNvSpPr>
          <p:nvPr>
            <p:ph/>
          </p:nvPr>
        </p:nvSpPr>
        <p:spPr bwMode="auto">
          <a:xfrm>
            <a:off x="0" y="538560"/>
            <a:ext cx="9745663"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map displays the geographic locations of all major SpaceX launch sites using markers on a world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marker represents a distinct launch facility used in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global view allows for an at-a-glance understanding of the geographic spread of launch operations.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dirty="0">
                <a:solidFill>
                  <a:srgbClr val="0B49CB"/>
                </a:solidFill>
                <a:latin typeface="Abadi"/>
              </a:rPr>
              <a:t>Launch Outcomes at Each Site</a:t>
            </a:r>
            <a:endParaRPr lang="en-CA" sz="4000" b="0" u="none" strike="noStrike" dirty="0">
              <a:solidFill>
                <a:srgbClr val="000000"/>
              </a:solidFill>
              <a:effectLst/>
              <a:uFillTx/>
              <a:latin typeface="Arial"/>
            </a:endParaRPr>
          </a:p>
        </p:txBody>
      </p:sp>
      <p:sp>
        <p:nvSpPr>
          <p:cNvPr id="3" name="PlaceHolder 2"/>
          <p:cNvSpPr>
            <a:spLocks noGrp="1"/>
          </p:cNvSpPr>
          <p:nvPr>
            <p:ph type="sldNum" idx="1"/>
          </p:nvPr>
        </p:nvSpPr>
        <p:spPr/>
        <p:txBody>
          <a:bodyPr/>
          <a:lstStyle/>
          <a:p>
            <a:fld id="{8290260C-1BAB-4213-BBB8-95D267754568}" type="slidenum">
              <a:rPr/>
              <a:t>36</a:t>
            </a:fld>
            <a:endParaRPr/>
          </a:p>
        </p:txBody>
      </p:sp>
      <p:pic>
        <p:nvPicPr>
          <p:cNvPr id="32770" name="Picture 2">
            <a:extLst>
              <a:ext uri="{FF2B5EF4-FFF2-40B4-BE49-F238E27FC236}">
                <a16:creationId xmlns:a16="http://schemas.microsoft.com/office/drawing/2014/main" id="{411C1E4B-0BD9-FEE8-414D-C9F177B13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10466"/>
            <a:ext cx="2262433" cy="3247534"/>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2311B66C-7D54-5F95-F3F7-05CF385A5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433" y="3610466"/>
            <a:ext cx="2130458" cy="3247534"/>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6A8FD888-8240-1BF9-636D-37E9C448F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891" y="3610466"/>
            <a:ext cx="3484984" cy="3247534"/>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a:extLst>
              <a:ext uri="{FF2B5EF4-FFF2-40B4-BE49-F238E27FC236}">
                <a16:creationId xmlns:a16="http://schemas.microsoft.com/office/drawing/2014/main" id="{ADD810B7-CA78-B994-E3D0-393E9E1695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875" y="3610466"/>
            <a:ext cx="4379857" cy="32475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1">
            <a:extLst>
              <a:ext uri="{FF2B5EF4-FFF2-40B4-BE49-F238E27FC236}">
                <a16:creationId xmlns:a16="http://schemas.microsoft.com/office/drawing/2014/main" id="{E74CEA02-E4D1-C9C9-27DE-F64A4B42B5E9}"/>
              </a:ext>
            </a:extLst>
          </p:cNvPr>
          <p:cNvSpPr>
            <a:spLocks noGrp="1" noChangeArrowheads="1"/>
          </p:cNvSpPr>
          <p:nvPr>
            <p:ph/>
          </p:nvPr>
        </p:nvSpPr>
        <p:spPr bwMode="auto">
          <a:xfrm>
            <a:off x="0" y="538560"/>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map shows launch sites with color-coded markers indicating relative launch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Green, orange, and red colors reflect high, medium, and lower success rates respectively.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visualize which sites have historically achieved more reliable launch outcomes.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dirty="0">
                <a:solidFill>
                  <a:srgbClr val="0B49CB"/>
                </a:solidFill>
                <a:latin typeface="Abadi"/>
              </a:rPr>
              <a:t>Launch Site and Coastline Proximity</a:t>
            </a:r>
            <a:endParaRPr lang="en-CA" sz="4000" b="0" u="none" strike="noStrike" dirty="0">
              <a:solidFill>
                <a:srgbClr val="000000"/>
              </a:solidFill>
              <a:effectLst/>
              <a:uFillTx/>
              <a:latin typeface="Arial"/>
            </a:endParaRPr>
          </a:p>
        </p:txBody>
      </p:sp>
      <p:sp>
        <p:nvSpPr>
          <p:cNvPr id="3" name="PlaceHolder 2"/>
          <p:cNvSpPr>
            <a:spLocks noGrp="1"/>
          </p:cNvSpPr>
          <p:nvPr>
            <p:ph type="sldNum" idx="1"/>
          </p:nvPr>
        </p:nvSpPr>
        <p:spPr/>
        <p:txBody>
          <a:bodyPr/>
          <a:lstStyle/>
          <a:p>
            <a:fld id="{D5A30F8D-DFEE-40D5-8A57-42BDE19AAB64}" type="slidenum">
              <a:rPr/>
              <a:t>37</a:t>
            </a:fld>
            <a:endParaRPr/>
          </a:p>
        </p:txBody>
      </p:sp>
      <p:pic>
        <p:nvPicPr>
          <p:cNvPr id="33794" name="Picture 2">
            <a:extLst>
              <a:ext uri="{FF2B5EF4-FFF2-40B4-BE49-F238E27FC236}">
                <a16:creationId xmlns:a16="http://schemas.microsoft.com/office/drawing/2014/main" id="{4119A6E2-D5AC-5802-CD94-E4EC9C763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5563"/>
            <a:ext cx="12192000" cy="30854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E6676B8-EEC8-E990-F903-0DB8697E9252}"/>
              </a:ext>
            </a:extLst>
          </p:cNvPr>
          <p:cNvSpPr>
            <a:spLocks noGrp="1" noChangeArrowheads="1"/>
          </p:cNvSpPr>
          <p:nvPr>
            <p:ph/>
          </p:nvPr>
        </p:nvSpPr>
        <p:spPr bwMode="auto">
          <a:xfrm>
            <a:off x="0" y="2967335"/>
            <a:ext cx="1190902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map is zoomed in on a single launch site (KSC LC-39A), showing its position relative to the nearest coastline.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blue line shows the calculated distance from the launch pad to the Atlantic coast (4.8 km).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Coastal proximity is critical for range safety and allows for safer launch and recovery operations.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5" name="TextBox 1"/>
          <p:cNvSpPr/>
          <p:nvPr/>
        </p:nvSpPr>
        <p:spPr>
          <a:xfrm>
            <a:off x="798120" y="2529720"/>
            <a:ext cx="1031760" cy="36972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effectLst/>
                <a:uFillTx/>
                <a:latin typeface="Calibri"/>
              </a:rPr>
              <a:t>Section 4</a:t>
            </a:r>
            <a:endParaRPr lang="en-CA" sz="1800" b="0" u="none" strike="noStrike">
              <a:solidFill>
                <a:srgbClr val="FFFFFF"/>
              </a:solidFill>
              <a:effectLst/>
              <a:uFillTx/>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dirty="0">
                <a:solidFill>
                  <a:srgbClr val="0B49CB"/>
                </a:solidFill>
                <a:latin typeface="Abadi"/>
              </a:rPr>
              <a:t>Launch Success Count for all Sites</a:t>
            </a:r>
            <a:endParaRPr lang="en-CA" sz="4000" b="0" u="none" strike="noStrike" dirty="0">
              <a:solidFill>
                <a:srgbClr val="000000"/>
              </a:solidFill>
              <a:effectLst/>
              <a:uFillTx/>
              <a:latin typeface="Arial"/>
            </a:endParaRPr>
          </a:p>
        </p:txBody>
      </p:sp>
      <p:sp>
        <p:nvSpPr>
          <p:cNvPr id="3" name="PlaceHolder 2"/>
          <p:cNvSpPr>
            <a:spLocks noGrp="1"/>
          </p:cNvSpPr>
          <p:nvPr>
            <p:ph type="sldNum" idx="1"/>
          </p:nvPr>
        </p:nvSpPr>
        <p:spPr/>
        <p:txBody>
          <a:bodyPr/>
          <a:lstStyle/>
          <a:p>
            <a:fld id="{E6494972-9C36-458F-A618-147CCCF78092}" type="slidenum">
              <a:rPr/>
              <a:t>39</a:t>
            </a:fld>
            <a:endParaRPr/>
          </a:p>
        </p:txBody>
      </p:sp>
      <p:pic>
        <p:nvPicPr>
          <p:cNvPr id="34818" name="Picture 2">
            <a:extLst>
              <a:ext uri="{FF2B5EF4-FFF2-40B4-BE49-F238E27FC236}">
                <a16:creationId xmlns:a16="http://schemas.microsoft.com/office/drawing/2014/main" id="{850F0810-D192-C233-22A9-6D63D821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12192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65CA9E5-3860-11C7-90D5-A3FE58AB7643}"/>
              </a:ext>
            </a:extLst>
          </p:cNvPr>
          <p:cNvSpPr>
            <a:spLocks noGrp="1" noChangeArrowheads="1"/>
          </p:cNvSpPr>
          <p:nvPr>
            <p:ph/>
          </p:nvPr>
        </p:nvSpPr>
        <p:spPr bwMode="auto">
          <a:xfrm>
            <a:off x="147769" y="1467406"/>
            <a:ext cx="974566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dashboard displays the proportion of total successful launches for each site as a pie chart.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visualization makes it easy to compare launch activity and performance across all launch facilities.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5" name="PlaceHolder 1"/>
          <p:cNvSpPr>
            <a:spLocks noGrp="1"/>
          </p:cNvSpPr>
          <p:nvPr>
            <p:ph type="sldNum" idx="39"/>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u="none" strike="noStrike">
                <a:solidFill>
                  <a:srgbClr val="1C7DDB"/>
                </a:solidFill>
                <a:effectLst/>
                <a:uFillTx/>
                <a:latin typeface="Abadi"/>
              </a:defRPr>
            </a:lvl1pPr>
          </a:lstStyle>
          <a:p>
            <a:pPr indent="0" algn="r" defTabSz="914400">
              <a:lnSpc>
                <a:spcPct val="100000"/>
              </a:lnSpc>
              <a:spcAft>
                <a:spcPts val="601"/>
              </a:spcAft>
              <a:buNone/>
            </a:pPr>
            <a:fld id="{BAA7D429-902A-43AA-B70C-A825FE25AFA8}" type="slidenum">
              <a:rPr lang="en-US" sz="1600" b="0" u="none" strike="noStrike">
                <a:solidFill>
                  <a:srgbClr val="1C7DDB"/>
                </a:solidFill>
                <a:effectLst/>
                <a:uFillTx/>
                <a:latin typeface="Abadi"/>
              </a:rPr>
              <a:t>4</a:t>
            </a:fld>
            <a:endParaRPr lang="en-CA" sz="1600" b="0" u="none" strike="noStrike">
              <a:solidFill>
                <a:srgbClr val="000000"/>
              </a:solidFill>
              <a:effectLst/>
              <a:uFillTx/>
              <a:latin typeface="Times New Roman"/>
            </a:endParaRPr>
          </a:p>
        </p:txBody>
      </p:sp>
      <p:sp>
        <p:nvSpPr>
          <p:cNvPr id="76"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Introduction</a:t>
            </a:r>
            <a:endParaRPr lang="en-CA" sz="4000" b="0" u="none" strike="noStrike">
              <a:solidFill>
                <a:srgbClr val="000000"/>
              </a:solidFill>
              <a:effectLst/>
              <a:uFillTx/>
              <a:latin typeface="Arial"/>
            </a:endParaRPr>
          </a:p>
        </p:txBody>
      </p:sp>
      <p:sp>
        <p:nvSpPr>
          <p:cNvPr id="77" name="Content Placeholder 2"/>
          <p:cNvSpPr/>
          <p:nvPr/>
        </p:nvSpPr>
        <p:spPr>
          <a:xfrm>
            <a:off x="828000" y="1531080"/>
            <a:ext cx="5660640" cy="189792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r>
              <a:rPr lang="en-US" sz="2000" dirty="0"/>
              <a:t>The commercial space industry is rapidly evolving, with SpaceX leading many innovations in launch vehicle technology and reusability. This project investigates SpaceX's historical launch data to answer key questions:</a:t>
            </a:r>
          </a:p>
          <a:p>
            <a:r>
              <a:rPr lang="en-US" sz="2000" dirty="0"/>
              <a:t>What patterns and trends exist in SpaceX launch outcomes?</a:t>
            </a:r>
          </a:p>
          <a:p>
            <a:r>
              <a:rPr lang="en-US" sz="2000" dirty="0"/>
              <a:t>Which factors (such as launch site, payload mass, or booster version) are associated with successful landings?</a:t>
            </a:r>
          </a:p>
          <a:p>
            <a:r>
              <a:rPr lang="en-US" sz="2000" dirty="0"/>
              <a:t>Can we build a machine learning model to predict the success of future launches?</a:t>
            </a:r>
          </a:p>
          <a:p>
            <a:r>
              <a:rPr lang="en-US" sz="2000" dirty="0"/>
              <a:t>By addressing these questions, the project aims to provide data-driven insights into mission performance and the drivers of operational success in the modern space launch industry.</a:t>
            </a:r>
          </a:p>
          <a:p>
            <a:r>
              <a:rPr lang="en-US" sz="2000" dirty="0">
                <a:hlinkClick r:id="rId3"/>
              </a:rPr>
              <a:t>https://github.com/Redbuilder1433/Final-Presentation-DS</a:t>
            </a:r>
            <a:endParaRPr lang="en-US" sz="2000" dirty="0"/>
          </a:p>
          <a:p>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CA" sz="4000" b="0" u="none" strike="noStrike" dirty="0">
                <a:solidFill>
                  <a:srgbClr val="000000"/>
                </a:solidFill>
                <a:effectLst/>
                <a:uFillTx/>
                <a:latin typeface="Arial"/>
              </a:rPr>
              <a:t>Site with Highest Launch Success Rate</a:t>
            </a:r>
          </a:p>
        </p:txBody>
      </p:sp>
      <p:sp>
        <p:nvSpPr>
          <p:cNvPr id="3" name="PlaceHolder 2"/>
          <p:cNvSpPr>
            <a:spLocks noGrp="1"/>
          </p:cNvSpPr>
          <p:nvPr>
            <p:ph type="sldNum" idx="1"/>
          </p:nvPr>
        </p:nvSpPr>
        <p:spPr/>
        <p:txBody>
          <a:bodyPr/>
          <a:lstStyle/>
          <a:p>
            <a:fld id="{C8D886CF-8D0F-4C94-A4AD-C6222F5404CB}" type="slidenum">
              <a:rPr/>
              <a:t>40</a:t>
            </a:fld>
            <a:endParaRPr/>
          </a:p>
        </p:txBody>
      </p:sp>
      <p:pic>
        <p:nvPicPr>
          <p:cNvPr id="35842" name="Picture 2">
            <a:extLst>
              <a:ext uri="{FF2B5EF4-FFF2-40B4-BE49-F238E27FC236}">
                <a16:creationId xmlns:a16="http://schemas.microsoft.com/office/drawing/2014/main" id="{02260CDF-24ED-56BE-4296-687931962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2510"/>
            <a:ext cx="12192000" cy="20223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E8DBC78-3002-E3D3-F9F0-6DF79C223185}"/>
              </a:ext>
            </a:extLst>
          </p:cNvPr>
          <p:cNvSpPr>
            <a:spLocks noGrp="1" noChangeArrowheads="1"/>
          </p:cNvSpPr>
          <p:nvPr>
            <p:ph/>
          </p:nvPr>
        </p:nvSpPr>
        <p:spPr bwMode="auto">
          <a:xfrm>
            <a:off x="0" y="1552356"/>
            <a:ext cx="10552113"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This pie chart shows the breakdown of successful versus failed launches for the site with the best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Highlights which site has the highest launch reliability in the dataset.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CA" sz="4000" b="0" u="none" strike="noStrike" dirty="0">
                <a:solidFill>
                  <a:srgbClr val="000000"/>
                </a:solidFill>
                <a:effectLst/>
                <a:uFillTx/>
                <a:latin typeface="Arial"/>
              </a:rPr>
              <a:t>Payload vs Launch Outcome by Booster Version</a:t>
            </a:r>
          </a:p>
        </p:txBody>
      </p:sp>
      <p:sp>
        <p:nvSpPr>
          <p:cNvPr id="3" name="PlaceHolder 2"/>
          <p:cNvSpPr>
            <a:spLocks noGrp="1"/>
          </p:cNvSpPr>
          <p:nvPr>
            <p:ph type="sldNum" idx="1"/>
          </p:nvPr>
        </p:nvSpPr>
        <p:spPr/>
        <p:txBody>
          <a:bodyPr/>
          <a:lstStyle/>
          <a:p>
            <a:fld id="{4DBD1AC2-4BB8-4514-8DBC-C857378F5588}" type="slidenum">
              <a:rPr/>
              <a:t>41</a:t>
            </a:fld>
            <a:endParaRPr/>
          </a:p>
        </p:txBody>
      </p:sp>
      <p:pic>
        <p:nvPicPr>
          <p:cNvPr id="36866" name="Picture 2">
            <a:extLst>
              <a:ext uri="{FF2B5EF4-FFF2-40B4-BE49-F238E27FC236}">
                <a16:creationId xmlns:a16="http://schemas.microsoft.com/office/drawing/2014/main" id="{93DBF363-263B-68A3-E52F-53654DDC0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71621"/>
            <a:ext cx="12192000" cy="17863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D84DB43-456A-D770-4465-BFAB9EF41148}"/>
              </a:ext>
            </a:extLst>
          </p:cNvPr>
          <p:cNvSpPr>
            <a:spLocks noGrp="1" noChangeArrowheads="1"/>
          </p:cNvSpPr>
          <p:nvPr>
            <p:ph/>
          </p:nvPr>
        </p:nvSpPr>
        <p:spPr bwMode="auto">
          <a:xfrm>
            <a:off x="0" y="2838424"/>
            <a:ext cx="111424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scatter plot shows the relationship between payload mass and launch success across all sites and booster versions.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Payload mass range is selectable via a slider, updating the plot dynamically.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Helps identify which payload ranges and booster versions are most strongly associated with launch success.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2" name="TextBox 1"/>
          <p:cNvSpPr/>
          <p:nvPr/>
        </p:nvSpPr>
        <p:spPr>
          <a:xfrm>
            <a:off x="798120" y="2529720"/>
            <a:ext cx="1031760" cy="36972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effectLst/>
                <a:uFillTx/>
                <a:latin typeface="Calibri"/>
              </a:rPr>
              <a:t>Section 5</a:t>
            </a:r>
            <a:endParaRPr lang="en-CA" sz="1800" b="0" u="none" strike="noStrike">
              <a:solidFill>
                <a:srgbClr val="FFFFFF"/>
              </a:solidFill>
              <a:effectLst/>
              <a:uFillTx/>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Classification Accuracy</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B5DC09F5-7356-45C3-BBDD-F87EA07F2C35}" type="slidenum">
              <a:rPr/>
              <a:t>43</a:t>
            </a:fld>
            <a:endParaRPr/>
          </a:p>
        </p:txBody>
      </p:sp>
      <p:pic>
        <p:nvPicPr>
          <p:cNvPr id="29698" name="Picture 2">
            <a:extLst>
              <a:ext uri="{FF2B5EF4-FFF2-40B4-BE49-F238E27FC236}">
                <a16:creationId xmlns:a16="http://schemas.microsoft.com/office/drawing/2014/main" id="{D446548F-3DD1-A837-9668-368454A7D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470" y="1703827"/>
            <a:ext cx="4667250" cy="3705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B8AAA8D-BF7B-4F4A-0585-00EC1FC050DC}"/>
              </a:ext>
            </a:extLst>
          </p:cNvPr>
          <p:cNvSpPr>
            <a:spLocks noGrp="1" noChangeArrowheads="1"/>
          </p:cNvSpPr>
          <p:nvPr>
            <p:ph/>
          </p:nvPr>
        </p:nvSpPr>
        <p:spPr bwMode="auto">
          <a:xfrm>
            <a:off x="75468" y="2956274"/>
            <a:ext cx="588227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bar chart visualizes the accuracy of all trained classification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this case, logistic regression achieved 95% accuracy, the highest of any model tested.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Confusion Matrix</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F14248CB-A4AC-4B7A-9A9F-976FE4F5D825}" type="slidenum">
              <a:rPr/>
              <a:t>44</a:t>
            </a:fld>
            <a:endParaRPr/>
          </a:p>
        </p:txBody>
      </p:sp>
      <p:pic>
        <p:nvPicPr>
          <p:cNvPr id="30722" name="Picture 2">
            <a:extLst>
              <a:ext uri="{FF2B5EF4-FFF2-40B4-BE49-F238E27FC236}">
                <a16:creationId xmlns:a16="http://schemas.microsoft.com/office/drawing/2014/main" id="{B37F376F-9B9B-D4C2-D887-FB1FD3977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380" y="2696067"/>
            <a:ext cx="5715000" cy="39639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26AFADB-3AE2-D335-A8F4-9F2FF2A7D37F}"/>
              </a:ext>
            </a:extLst>
          </p:cNvPr>
          <p:cNvSpPr>
            <a:spLocks noGrp="1" noChangeArrowheads="1"/>
          </p:cNvSpPr>
          <p:nvPr>
            <p:ph/>
          </p:nvPr>
        </p:nvSpPr>
        <p:spPr bwMode="auto">
          <a:xfrm>
            <a:off x="769939" y="2947531"/>
            <a:ext cx="50874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confusion matrix summarizes prediction results of the best-performing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Almost all actual positive cases were correctly predicted, while the single negative case was misclassified.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class imbalance in the dataset led to high accuracy but limited negative class prediction.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Conclusions</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353E5A19-9C13-413F-84A3-C37134B6CB8A}" type="slidenum">
              <a:rPr/>
              <a:t>45</a:t>
            </a:fld>
            <a:endParaRPr/>
          </a:p>
        </p:txBody>
      </p:sp>
      <p:sp>
        <p:nvSpPr>
          <p:cNvPr id="2" name="Content Placeholder 1">
            <a:extLst>
              <a:ext uri="{FF2B5EF4-FFF2-40B4-BE49-F238E27FC236}">
                <a16:creationId xmlns:a16="http://schemas.microsoft.com/office/drawing/2014/main" id="{5FAEBA37-B83D-EE98-1F6C-7F4A749498E5}"/>
              </a:ext>
            </a:extLst>
          </p:cNvPr>
          <p:cNvSpPr>
            <a:spLocks noGrp="1" noChangeArrowheads="1"/>
          </p:cNvSpPr>
          <p:nvPr>
            <p:ph/>
          </p:nvPr>
        </p:nvSpPr>
        <p:spPr bwMode="auto">
          <a:xfrm>
            <a:off x="770040" y="2290822"/>
            <a:ext cx="716732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SpaceX launch data provides insight into site usage, mission success, and operational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Visual analytics (maps, charts, dashboards) help reveal patterns not easily seen in raw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logistic regression model achieved high accuracy but struggled with class imbalance.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Combining SQL, Python, and dashboarding tools enables flexible and powerful data analysis.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59"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u="none" strike="noStrike" dirty="0" err="1">
                <a:solidFill>
                  <a:schemeClr val="dk1"/>
                </a:solidFill>
                <a:effectLst/>
                <a:uFillTx/>
                <a:latin typeface="Calibri"/>
              </a:rPr>
              <a:t>Github</a:t>
            </a:r>
            <a:r>
              <a:rPr lang="en-US" sz="2200" b="0" u="none" strike="noStrike" dirty="0">
                <a:solidFill>
                  <a:schemeClr val="dk1"/>
                </a:solidFill>
                <a:effectLst/>
                <a:uFillTx/>
                <a:latin typeface="Calibri"/>
              </a:rPr>
              <a:t> Link:</a:t>
            </a:r>
          </a:p>
          <a:p>
            <a:pPr indent="0" defTabSz="914400">
              <a:lnSpc>
                <a:spcPct val="100000"/>
              </a:lnSpc>
              <a:spcBef>
                <a:spcPts val="1400"/>
              </a:spcBef>
              <a:buNone/>
            </a:pPr>
            <a:endParaRPr lang="en-US" sz="2200" dirty="0">
              <a:solidFill>
                <a:schemeClr val="dk1"/>
              </a:solidFill>
              <a:latin typeface="Calibri"/>
            </a:endParaRPr>
          </a:p>
          <a:p>
            <a:pPr>
              <a:lnSpc>
                <a:spcPct val="100000"/>
              </a:lnSpc>
              <a:spcBef>
                <a:spcPts val="1400"/>
              </a:spcBef>
            </a:pPr>
            <a:r>
              <a:rPr lang="en-CA" sz="2400" dirty="0">
                <a:solidFill>
                  <a:srgbClr val="000000"/>
                </a:solidFill>
                <a:latin typeface="Arial"/>
                <a:hlinkClick r:id="rId4"/>
              </a:rPr>
              <a:t>https://github.com/Redbuilder1433/Final-Presentation-DS</a:t>
            </a:r>
            <a:endParaRPr lang="en-CA" sz="2400" dirty="0">
              <a:solidFill>
                <a:srgbClr val="000000"/>
              </a:solidFill>
              <a:latin typeface="Arial"/>
            </a:endParaRPr>
          </a:p>
          <a:p>
            <a:pPr indent="0" defTabSz="914400">
              <a:lnSpc>
                <a:spcPct val="100000"/>
              </a:lnSpc>
              <a:spcBef>
                <a:spcPts val="1400"/>
              </a:spcBef>
              <a:buNone/>
            </a:pPr>
            <a:br>
              <a:rPr lang="en-US" sz="2200" b="0" u="none" strike="noStrike" dirty="0">
                <a:solidFill>
                  <a:schemeClr val="dk1"/>
                </a:solidFill>
                <a:effectLst/>
                <a:uFillTx/>
                <a:latin typeface="Calibri"/>
              </a:rPr>
            </a:br>
            <a:r>
              <a:rPr lang="en-US" sz="2200" b="0" u="none" strike="noStrike" dirty="0">
                <a:solidFill>
                  <a:schemeClr val="dk1"/>
                </a:solidFill>
                <a:effectLst/>
                <a:uFillTx/>
                <a:latin typeface="Calibri"/>
              </a:rPr>
              <a:t>You will find all the code used attached there in one file.</a:t>
            </a:r>
            <a:br>
              <a:rPr lang="en-US" sz="2200" b="0" u="none" strike="noStrike" dirty="0">
                <a:solidFill>
                  <a:schemeClr val="dk1"/>
                </a:solidFill>
                <a:effectLst/>
                <a:uFillTx/>
                <a:latin typeface="Calibri"/>
              </a:rPr>
            </a:br>
            <a:br>
              <a:rPr lang="en-US" sz="2200" b="0" u="none" strike="noStrike" dirty="0">
                <a:solidFill>
                  <a:schemeClr val="dk1"/>
                </a:solidFill>
                <a:effectLst/>
                <a:uFillTx/>
                <a:latin typeface="Calibri"/>
              </a:rPr>
            </a:br>
            <a:endParaRPr lang="en-US" sz="2200" b="0" u="none" strike="noStrike" dirty="0">
              <a:solidFill>
                <a:schemeClr val="dk1"/>
              </a:solidFill>
              <a:effectLst/>
              <a:uFillTx/>
              <a:latin typeface="Calibri"/>
            </a:endParaRPr>
          </a:p>
        </p:txBody>
      </p:sp>
      <p:sp>
        <p:nvSpPr>
          <p:cNvPr id="16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Appendix</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36955AAB-97C8-4458-87D3-594971BF61D2}" type="slidenum">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8" name="PlaceHolder 1"/>
          <p:cNvSpPr>
            <a:spLocks noGrp="1"/>
          </p:cNvSpPr>
          <p:nvPr>
            <p:ph type="sldNum" idx="40"/>
          </p:nvPr>
        </p:nvSpPr>
        <p:spPr>
          <a:xfrm>
            <a:off x="944892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effectLst/>
                <a:uFillTx/>
                <a:latin typeface="Abadi"/>
              </a:defRPr>
            </a:lvl1pPr>
          </a:lstStyle>
          <a:p>
            <a:pPr indent="0" algn="r" defTabSz="914400">
              <a:lnSpc>
                <a:spcPct val="100000"/>
              </a:lnSpc>
              <a:buNone/>
            </a:pPr>
            <a:fld id="{52090BE8-1D4F-4D1E-89B5-FB7E8DCA614B}" type="slidenum">
              <a:rPr lang="en-US" sz="1600" b="0" u="none" strike="noStrike">
                <a:solidFill>
                  <a:srgbClr val="1C7DDB"/>
                </a:solidFill>
                <a:effectLst/>
                <a:uFillTx/>
                <a:latin typeface="Abadi"/>
              </a:rPr>
              <a:t>5</a:t>
            </a:fld>
            <a:endParaRPr lang="en-CA" sz="1600" b="0" u="none" strike="noStrike">
              <a:solidFill>
                <a:srgbClr val="FFFFFF"/>
              </a:solidFill>
              <a:effectLst/>
              <a:uFillTx/>
              <a:latin typeface="Times New Roman"/>
            </a:endParaRPr>
          </a:p>
        </p:txBody>
      </p:sp>
      <p:sp>
        <p:nvSpPr>
          <p:cNvPr id="79" name="TextBox 1"/>
          <p:cNvSpPr/>
          <p:nvPr/>
        </p:nvSpPr>
        <p:spPr>
          <a:xfrm>
            <a:off x="765360" y="2812680"/>
            <a:ext cx="1031760" cy="36972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effectLst/>
                <a:uFillTx/>
                <a:latin typeface="Calibri"/>
              </a:rPr>
              <a:t>Section 1</a:t>
            </a:r>
            <a:endParaRPr lang="en-CA" sz="1800" b="0" u="none" strike="noStrike">
              <a:solidFill>
                <a:srgbClr val="FFFFFF"/>
              </a:solidFill>
              <a:effectLst/>
              <a:uFillTx/>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0" name="Content Placeholder 2"/>
          <p:cNvSpPr/>
          <p:nvPr/>
        </p:nvSpPr>
        <p:spPr>
          <a:xfrm>
            <a:off x="770040" y="1580760"/>
            <a:ext cx="10104480" cy="52113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20000"/>
              </a:lnSpc>
              <a:spcBef>
                <a:spcPts val="1400"/>
              </a:spcBef>
              <a:tabLst>
                <a:tab pos="0" algn="l"/>
              </a:tabLst>
            </a:pPr>
            <a:endParaRPr lang="en-CA" sz="8800" b="0" u="none" strike="noStrike" dirty="0">
              <a:solidFill>
                <a:srgbClr val="000000"/>
              </a:solidFill>
              <a:effectLst/>
              <a:uFillTx/>
              <a:latin typeface="Arial"/>
            </a:endParaRPr>
          </a:p>
          <a:p>
            <a:pPr defTabSz="914400">
              <a:lnSpc>
                <a:spcPct val="100000"/>
              </a:lnSpc>
              <a:spcBef>
                <a:spcPts val="1400"/>
              </a:spcBef>
              <a:tabLst>
                <a:tab pos="0" algn="l"/>
              </a:tabLst>
            </a:pPr>
            <a:endParaRPr lang="en-CA" sz="2200" b="0" u="none" strike="noStrike" dirty="0">
              <a:solidFill>
                <a:srgbClr val="000000"/>
              </a:solidFill>
              <a:effectLst/>
              <a:uFillTx/>
              <a:latin typeface="Arial"/>
            </a:endParaRPr>
          </a:p>
          <a:p>
            <a:pPr defTabSz="914400">
              <a:lnSpc>
                <a:spcPct val="100000"/>
              </a:lnSpc>
              <a:spcBef>
                <a:spcPts val="1400"/>
              </a:spcBef>
              <a:tabLst>
                <a:tab pos="0" algn="l"/>
              </a:tabLst>
            </a:pPr>
            <a:endParaRPr lang="en-CA" sz="2200" b="0" u="none" strike="noStrike" dirty="0">
              <a:solidFill>
                <a:srgbClr val="000000"/>
              </a:solidFill>
              <a:effectLst/>
              <a:uFillTx/>
              <a:latin typeface="Arial"/>
            </a:endParaRPr>
          </a:p>
          <a:p>
            <a:pPr defTabSz="914400">
              <a:lnSpc>
                <a:spcPct val="100000"/>
              </a:lnSpc>
              <a:spcBef>
                <a:spcPts val="1400"/>
              </a:spcBef>
              <a:tabLst>
                <a:tab pos="0" algn="l"/>
              </a:tabLst>
            </a:pPr>
            <a:endParaRPr lang="en-CA" sz="2200" b="0" u="none" strike="noStrike" dirty="0">
              <a:solidFill>
                <a:srgbClr val="000000"/>
              </a:solidFill>
              <a:effectLst/>
              <a:uFillTx/>
              <a:latin typeface="Arial"/>
            </a:endParaRPr>
          </a:p>
          <a:p>
            <a:pPr defTabSz="914400">
              <a:lnSpc>
                <a:spcPct val="100000"/>
              </a:lnSpc>
              <a:spcBef>
                <a:spcPts val="1400"/>
              </a:spcBef>
              <a:tabLst>
                <a:tab pos="0" algn="l"/>
              </a:tabLst>
            </a:pPr>
            <a:endParaRPr lang="en-CA" sz="2200" b="0" u="none" strike="noStrike" dirty="0">
              <a:solidFill>
                <a:srgbClr val="000000"/>
              </a:solidFill>
              <a:effectLst/>
              <a:uFillTx/>
              <a:latin typeface="Arial"/>
            </a:endParaRPr>
          </a:p>
        </p:txBody>
      </p:sp>
      <p:sp>
        <p:nvSpPr>
          <p:cNvPr id="81" name="Title 1"/>
          <p:cNvSpPr/>
          <p:nvPr/>
        </p:nvSpPr>
        <p:spPr>
          <a:xfrm>
            <a:off x="770040" y="687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Methodology</a:t>
            </a:r>
            <a:endParaRPr lang="en-CA" sz="4000" b="0" u="none" strike="noStrike">
              <a:solidFill>
                <a:srgbClr val="000000"/>
              </a:solidFill>
              <a:effectLst/>
              <a:uFillTx/>
              <a:latin typeface="Arial"/>
            </a:endParaRPr>
          </a:p>
        </p:txBody>
      </p:sp>
      <p:sp>
        <p:nvSpPr>
          <p:cNvPr id="2" name="PlaceHolder 1"/>
          <p:cNvSpPr>
            <a:spLocks noGrp="1"/>
          </p:cNvSpPr>
          <p:nvPr>
            <p:ph type="sldNum" idx="1"/>
          </p:nvPr>
        </p:nvSpPr>
        <p:spPr/>
        <p:txBody>
          <a:bodyPr/>
          <a:lstStyle/>
          <a:p>
            <a:fld id="{3F8FEF23-B8E5-4288-A3EB-A9F750939799}" type="slidenum">
              <a:rPr/>
              <a:t>6</a:t>
            </a:fld>
            <a:endParaRPr/>
          </a:p>
        </p:txBody>
      </p:sp>
      <p:sp>
        <p:nvSpPr>
          <p:cNvPr id="4" name="Rectangle 2">
            <a:extLst>
              <a:ext uri="{FF2B5EF4-FFF2-40B4-BE49-F238E27FC236}">
                <a16:creationId xmlns:a16="http://schemas.microsoft.com/office/drawing/2014/main" id="{2DF42BD9-F10A-7E7B-EFE4-C3BBC800CD45}"/>
              </a:ext>
            </a:extLst>
          </p:cNvPr>
          <p:cNvSpPr>
            <a:spLocks noChangeArrowheads="1"/>
          </p:cNvSpPr>
          <p:nvPr/>
        </p:nvSpPr>
        <p:spPr bwMode="auto">
          <a:xfrm>
            <a:off x="0" y="1303762"/>
            <a:ext cx="121920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 methodology:</a:t>
            </a:r>
            <a:r>
              <a:rPr kumimoji="0" lang="en-US" altLang="en-US" sz="1800" b="0" i="0" u="none" strike="noStrike" cap="none" normalizeH="0" baseline="0" dirty="0">
                <a:ln>
                  <a:noFill/>
                </a:ln>
                <a:solidFill>
                  <a:schemeClr val="tx1"/>
                </a:solidFill>
                <a:effectLst/>
                <a:latin typeface="Arial" panose="020B0604020202020204" pitchFamily="34" charset="0"/>
              </a:rPr>
              <a:t> Used publicly available SpaceX Falcon 9 and Falcon Heavy launch datasets provided as CSV files via IBM/Coursera cloud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wrangling:</a:t>
            </a:r>
            <a:r>
              <a:rPr kumimoji="0" lang="en-US" altLang="en-US" sz="1800" b="0" i="0" u="none" strike="noStrike" cap="none" normalizeH="0" baseline="0" dirty="0">
                <a:ln>
                  <a:noFill/>
                </a:ln>
                <a:solidFill>
                  <a:schemeClr val="tx1"/>
                </a:solidFill>
                <a:effectLst/>
                <a:latin typeface="Arial" panose="020B0604020202020204" pitchFamily="34" charset="0"/>
              </a:rPr>
              <a:t> Processed data to handle missing values, standardized columns, and engineered new features (such as binary classification for landing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 (EDA):</a:t>
            </a:r>
            <a:r>
              <a:rPr kumimoji="0" lang="en-US" altLang="en-US" sz="1800" b="0" i="0" u="none" strike="noStrike" cap="none" normalizeH="0" baseline="0" dirty="0">
                <a:ln>
                  <a:noFill/>
                </a:ln>
                <a:solidFill>
                  <a:schemeClr val="tx1"/>
                </a:solidFill>
                <a:effectLst/>
                <a:latin typeface="Arial" panose="020B0604020202020204" pitchFamily="34" charset="0"/>
              </a:rPr>
              <a:t> Performed data visualization and SQL queries to uncover trends, distributions, and relationships in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visual analytics:</a:t>
            </a:r>
            <a:r>
              <a:rPr kumimoji="0" lang="en-US" altLang="en-US" sz="1800" b="0" i="0" u="none" strike="noStrike" cap="none" normalizeH="0" baseline="0" dirty="0">
                <a:ln>
                  <a:noFill/>
                </a:ln>
                <a:solidFill>
                  <a:schemeClr val="tx1"/>
                </a:solidFill>
                <a:effectLst/>
                <a:latin typeface="Arial" panose="020B0604020202020204" pitchFamily="34" charset="0"/>
              </a:rPr>
              <a:t> Built Folium maps for launch locations and </a:t>
            </a:r>
            <a:r>
              <a:rPr kumimoji="0" lang="en-US" altLang="en-US" sz="1800" b="0" i="0" u="none" strike="noStrike" cap="none" normalizeH="0" baseline="0" dirty="0" err="1">
                <a:ln>
                  <a:noFill/>
                </a:ln>
                <a:solidFill>
                  <a:schemeClr val="tx1"/>
                </a:solidFill>
                <a:effectLst/>
                <a:latin typeface="Arial" panose="020B0604020202020204" pitchFamily="34" charset="0"/>
              </a:rPr>
              <a:t>Plotly</a:t>
            </a:r>
            <a:r>
              <a:rPr kumimoji="0" lang="en-US" altLang="en-US" sz="1800" b="0" i="0" u="none" strike="noStrike" cap="none" normalizeH="0" baseline="0" dirty="0">
                <a:ln>
                  <a:noFill/>
                </a:ln>
                <a:solidFill>
                  <a:schemeClr val="tx1"/>
                </a:solidFill>
                <a:effectLst/>
                <a:latin typeface="Arial" panose="020B0604020202020204" pitchFamily="34" charset="0"/>
              </a:rPr>
              <a:t> Dash dashboards for dynamic exploration of launch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Predictive analysis:</a:t>
            </a:r>
            <a:r>
              <a:rPr kumimoji="0" lang="en-US" altLang="en-US" sz="1800" b="0" i="0" u="none" strike="noStrike" cap="none" normalizeH="0" baseline="0" dirty="0">
                <a:ln>
                  <a:noFill/>
                </a:ln>
                <a:solidFill>
                  <a:schemeClr val="tx1"/>
                </a:solidFill>
                <a:effectLst/>
                <a:latin typeface="Arial" panose="020B0604020202020204" pitchFamily="34" charset="0"/>
              </a:rPr>
              <a:t> Developed and evaluated classification models (logistic regression) to predict mission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building/tuning:</a:t>
            </a:r>
            <a:r>
              <a:rPr kumimoji="0" lang="en-US" altLang="en-US" sz="1800" b="0" i="0" u="none" strike="noStrike" cap="none" normalizeH="0" baseline="0" dirty="0">
                <a:ln>
                  <a:noFill/>
                </a:ln>
                <a:solidFill>
                  <a:schemeClr val="tx1"/>
                </a:solidFill>
                <a:effectLst/>
                <a:latin typeface="Arial" panose="020B0604020202020204" pitchFamily="34" charset="0"/>
              </a:rPr>
              <a:t> Optimized model using standard train/test splits and model evaluation metrics (accuracy, precision, recall).</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hlinkClick r:id="rId4"/>
              </a:rPr>
              <a:t>https://github.com/Redbuilder1433/Final-Presentation-DS</a:t>
            </a:r>
            <a:endParaRPr lang="en-US" altLang="en-US"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Data Collection</a:t>
            </a:r>
            <a:endParaRPr lang="en-CA" sz="4000" b="0" u="none" strike="noStrike">
              <a:solidFill>
                <a:srgbClr val="000000"/>
              </a:solidFill>
              <a:effectLst/>
              <a:uFillTx/>
              <a:latin typeface="Arial"/>
            </a:endParaRPr>
          </a:p>
        </p:txBody>
      </p:sp>
      <p:sp>
        <p:nvSpPr>
          <p:cNvPr id="3" name="PlaceHolder 2"/>
          <p:cNvSpPr>
            <a:spLocks noGrp="1"/>
          </p:cNvSpPr>
          <p:nvPr>
            <p:ph type="sldNum" idx="1"/>
          </p:nvPr>
        </p:nvSpPr>
        <p:spPr/>
        <p:txBody>
          <a:bodyPr/>
          <a:lstStyle/>
          <a:p>
            <a:fld id="{6E36C94B-FB3E-407B-8CB8-62308926DF3B}" type="slidenum">
              <a:rPr/>
              <a:t>7</a:t>
            </a:fld>
            <a:endParaRPr/>
          </a:p>
        </p:txBody>
      </p:sp>
      <p:sp>
        <p:nvSpPr>
          <p:cNvPr id="4" name="Rectangle 2">
            <a:extLst>
              <a:ext uri="{FF2B5EF4-FFF2-40B4-BE49-F238E27FC236}">
                <a16:creationId xmlns:a16="http://schemas.microsoft.com/office/drawing/2014/main" id="{A3A4AF1C-CC53-BF2D-0829-16D30EFB89E2}"/>
              </a:ext>
            </a:extLst>
          </p:cNvPr>
          <p:cNvSpPr>
            <a:spLocks noGrp="1" noChangeArrowheads="1"/>
          </p:cNvSpPr>
          <p:nvPr>
            <p:ph/>
          </p:nvPr>
        </p:nvSpPr>
        <p:spPr bwMode="auto">
          <a:xfrm>
            <a:off x="430573" y="1028095"/>
            <a:ext cx="11761427"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primary dataset was obtained from the IBM/Coursera cloud repository, provided as a CSV file: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Unicode MS"/>
              </a:rPr>
              <a:t>https://cf-courses-data.s3.us.cloud-object-storage.appdomain.cloud/IBM-DS0321EN-SkillsNetwork/datasets/dataset_part_1.csv</a:t>
            </a:r>
            <a:r>
              <a:rPr kumimoji="0" lang="en-US" altLang="en-US" sz="2000" b="0" i="0" u="none" strike="noStrike" cap="none" normalizeH="0" baseline="0" dirty="0">
                <a:ln>
                  <a:noFill/>
                </a:ln>
                <a:solidFill>
                  <a:schemeClr val="tx1"/>
                </a:solidFill>
                <a:effectLst/>
              </a:rPr>
              <a:t> </a:t>
            </a:r>
            <a:br>
              <a:rPr kumimoji="0" lang="en-US" altLang="en-US" sz="2000" b="0" i="0" u="none" strike="noStrike" cap="none" normalizeH="0" baseline="0" dirty="0">
                <a:ln>
                  <a:noFill/>
                </a:ln>
                <a:solidFill>
                  <a:schemeClr val="tx1"/>
                </a:solidFill>
                <a:effectLst/>
              </a:rPr>
            </a:b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rPr>
              <a:t>The data was loaded into python using pandas:</a:t>
            </a: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err="1">
                <a:ln>
                  <a:noFill/>
                </a:ln>
                <a:solidFill>
                  <a:schemeClr val="tx1"/>
                </a:solidFill>
                <a:effectLst/>
              </a:rPr>
              <a:t>df</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rPr>
              <a:t>pd.read_csv</a:t>
            </a:r>
            <a:r>
              <a:rPr kumimoji="0" lang="en-US" altLang="en-US" sz="2000" b="0" i="0" u="none" strike="noStrike" cap="none" normalizeH="0" baseline="0" dirty="0">
                <a:ln>
                  <a:noFill/>
                </a:ln>
                <a:solidFill>
                  <a:schemeClr val="tx1"/>
                </a:solidFill>
                <a:effectLst/>
              </a:rPr>
              <a:t>("https://cf-courses-data.s3.us.cloud-object-storage.appdomain.cloud/IBM-DS0321EN-SkillsNetwork/datasets/dataset_part_1.csv")</a:t>
            </a:r>
            <a:br>
              <a:rPr kumimoji="0" lang="en-US" altLang="en-US" sz="2000" b="0" i="0" u="none" strike="noStrike" cap="none" normalizeH="0" baseline="0" dirty="0">
                <a:ln>
                  <a:noFill/>
                </a:ln>
                <a:solidFill>
                  <a:schemeClr val="tx1"/>
                </a:solidFill>
                <a:effectLst/>
              </a:rPr>
            </a:b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rPr>
              <a:t>Additional mission data was imported for SQL-based analysis from:</a:t>
            </a:r>
            <a:br>
              <a:rPr kumimoji="0" lang="en-US" altLang="en-US" sz="2000" b="0" i="0" u="none" strike="noStrike" cap="none" normalizeH="0" baseline="0" dirty="0">
                <a:ln>
                  <a:noFill/>
                </a:ln>
                <a:solidFill>
                  <a:schemeClr val="tx1"/>
                </a:solidFill>
                <a:effectLst/>
              </a:rPr>
            </a:br>
            <a:r>
              <a:rPr lang="en-CA" sz="2000" dirty="0">
                <a:hlinkClick r:id="rId3"/>
              </a:rPr>
              <a:t>https://cf-courses-data.s3.us.cloud-object-storage.appdomain.cloud/IBM-DS0321EN-SkillsNetwork/labs/module_2/data/Spacex.csv</a:t>
            </a:r>
            <a:br>
              <a:rPr lang="en-CA" sz="2000" dirty="0"/>
            </a:br>
            <a:br>
              <a:rPr lang="en-CA" sz="2000" dirty="0"/>
            </a:br>
            <a:r>
              <a:rPr lang="en-CA" sz="2000" dirty="0"/>
              <a:t>No web scraping was required; all data was provided as a direct CSV download.</a:t>
            </a:r>
            <a:br>
              <a:rPr lang="en-CA" sz="2000" dirty="0"/>
            </a:br>
            <a:r>
              <a:rPr lang="en-CA" sz="2000" dirty="0"/>
              <a:t>The flowchart is as seen below:</a:t>
            </a:r>
            <a:br>
              <a:rPr lang="en-CA" sz="2000" dirty="0"/>
            </a:br>
            <a:r>
              <a:rPr lang="en-CA" sz="2000" dirty="0"/>
              <a:t>Public SpaceX CSV Download → Pandas </a:t>
            </a:r>
            <a:r>
              <a:rPr lang="en-CA" sz="2000" dirty="0" err="1"/>
              <a:t>DataFrame</a:t>
            </a:r>
            <a:r>
              <a:rPr lang="en-CA" sz="2000" dirty="0"/>
              <a:t> → Data Wrangling &amp; EDA</a:t>
            </a:r>
          </a:p>
          <a:p>
            <a:pPr lvl="0" eaLnBrk="0" fontAlgn="base" hangingPunct="0">
              <a:lnSpc>
                <a:spcPct val="100000"/>
              </a:lnSpc>
              <a:spcAft>
                <a:spcPct val="0"/>
              </a:spcAft>
            </a:pPr>
            <a:endParaRPr kumimoji="0" lang="en-CA" altLang="en-US" sz="2000" b="0" i="0" u="none" strike="noStrike" cap="none" normalizeH="0" baseline="0" dirty="0">
              <a:ln>
                <a:noFill/>
              </a:ln>
              <a:solidFill>
                <a:schemeClr val="tx1"/>
              </a:solidFill>
              <a:effectLst/>
            </a:endParaRPr>
          </a:p>
          <a:p>
            <a:pPr lvl="0" eaLnBrk="0" fontAlgn="base" hangingPunct="0">
              <a:lnSpc>
                <a:spcPct val="100000"/>
              </a:lnSpc>
              <a:spcAft>
                <a:spcPct val="0"/>
              </a:spcAft>
            </a:pPr>
            <a:r>
              <a:rPr kumimoji="0" lang="en-US" altLang="en-US" sz="2000" b="0" i="0" u="none" strike="noStrike" cap="none" normalizeH="0" baseline="0" dirty="0">
                <a:ln>
                  <a:noFill/>
                </a:ln>
                <a:solidFill>
                  <a:schemeClr val="tx1"/>
                </a:solidFill>
                <a:effectLst/>
                <a:hlinkClick r:id="rId4"/>
              </a:rPr>
              <a:t>https://github.com/Redbuilder1433/Final-Presentation-DS</a:t>
            </a:r>
            <a:endParaRPr kumimoji="0" lang="en-US" altLang="en-US" sz="2000" b="0" i="0" u="none" strike="noStrike" cap="none" normalizeH="0" baseline="0" dirty="0">
              <a:ln>
                <a:noFill/>
              </a:ln>
              <a:solidFill>
                <a:schemeClr val="tx1"/>
              </a:solidFill>
              <a:effectLst/>
            </a:endParaRPr>
          </a:p>
          <a:p>
            <a:pPr lvl="0" eaLnBrk="0" fontAlgn="base" hangingPunct="0">
              <a:lnSpc>
                <a:spcPct val="100000"/>
              </a:lnSpc>
              <a:spcAft>
                <a:spcPct val="0"/>
              </a:spcAft>
            </a:pPr>
            <a:br>
              <a:rPr kumimoji="0" lang="en-US" altLang="en-US" sz="2000" b="0" i="0" u="none" strike="noStrike" cap="none" normalizeH="0" baseline="0" dirty="0">
                <a:ln>
                  <a:noFill/>
                </a:ln>
                <a:solidFill>
                  <a:schemeClr val="tx1"/>
                </a:solidFill>
                <a:effectLst/>
              </a:rPr>
            </a:br>
            <a:br>
              <a:rPr kumimoji="0" lang="en-US" altLang="en-US" sz="2000" b="0" i="0" u="none" strike="noStrike" cap="none" normalizeH="0" baseline="0" dirty="0">
                <a:ln>
                  <a:noFill/>
                </a:ln>
                <a:solidFill>
                  <a:schemeClr val="tx1"/>
                </a:solidFill>
                <a:effectLst/>
              </a:rPr>
            </a:b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4" name="PlaceHolder 1"/>
          <p:cNvSpPr>
            <a:spLocks noGrp="1"/>
          </p:cNvSpPr>
          <p:nvPr>
            <p:ph/>
          </p:nvPr>
        </p:nvSpPr>
        <p:spPr>
          <a:xfrm>
            <a:off x="5910120" y="1792440"/>
            <a:ext cx="5460480" cy="4206600"/>
          </a:xfrm>
          <a:prstGeom prst="rect">
            <a:avLst/>
          </a:prstGeom>
          <a:noFill/>
          <a:ln w="0">
            <a:solidFill>
              <a:srgbClr val="0B49CB"/>
            </a:solidFill>
            <a:prstDash val="dash"/>
          </a:ln>
        </p:spPr>
        <p:txBody>
          <a:bodyPr lIns="91440" tIns="45720" rIns="91440" bIns="45720" anchor="t">
            <a:normAutofit/>
          </a:bodyPr>
          <a:lstStyle/>
          <a:p>
            <a:pPr indent="0" defTabSz="914400">
              <a:lnSpc>
                <a:spcPct val="100000"/>
              </a:lnSpc>
              <a:buNone/>
              <a:tabLst>
                <a:tab pos="0" algn="l"/>
              </a:tabLst>
            </a:pPr>
            <a:endParaRPr lang="en-US" sz="2200" b="0" u="none" strike="noStrike" dirty="0">
              <a:solidFill>
                <a:schemeClr val="dk1"/>
              </a:solidFill>
              <a:effectLst/>
              <a:uFillTx/>
              <a:latin typeface="Calibri"/>
            </a:endParaRPr>
          </a:p>
          <a:p>
            <a:pPr indent="0" defTabSz="914400">
              <a:lnSpc>
                <a:spcPct val="100000"/>
              </a:lnSpc>
              <a:buNone/>
              <a:tabLst>
                <a:tab pos="0" algn="l"/>
              </a:tabLst>
            </a:pPr>
            <a:endParaRPr lang="en-US" sz="2200" b="0" u="none" strike="noStrike" dirty="0">
              <a:solidFill>
                <a:schemeClr val="dk1"/>
              </a:solidFill>
              <a:effectLst/>
              <a:uFillTx/>
              <a:latin typeface="Calibri"/>
            </a:endParaRPr>
          </a:p>
          <a:p>
            <a:pPr indent="0" defTabSz="914400">
              <a:lnSpc>
                <a:spcPct val="100000"/>
              </a:lnSpc>
              <a:buNone/>
              <a:tabLst>
                <a:tab pos="0" algn="l"/>
              </a:tabLst>
            </a:pPr>
            <a:endParaRPr lang="en-US" sz="2200" b="0" u="none" strike="noStrike" dirty="0">
              <a:solidFill>
                <a:schemeClr val="dk1"/>
              </a:solidFill>
              <a:effectLst/>
              <a:uFillTx/>
              <a:latin typeface="Calibri"/>
            </a:endParaRPr>
          </a:p>
          <a:p>
            <a:pPr>
              <a:lnSpc>
                <a:spcPct val="100000"/>
              </a:lnSpc>
              <a:tabLst>
                <a:tab pos="0" algn="l"/>
              </a:tabLst>
            </a:pPr>
            <a:r>
              <a:rPr lang="en-US" sz="2200" b="0" u="none" strike="noStrike" dirty="0">
                <a:solidFill>
                  <a:schemeClr val="dk1"/>
                </a:solidFill>
                <a:effectLst/>
                <a:uFillTx/>
                <a:latin typeface="Calibri"/>
              </a:rPr>
              <a:t>SpaceX REST API </a:t>
            </a:r>
          </a:p>
          <a:p>
            <a:pPr>
              <a:lnSpc>
                <a:spcPct val="100000"/>
              </a:lnSpc>
              <a:tabLst>
                <a:tab pos="0" algn="l"/>
              </a:tabLst>
            </a:pPr>
            <a:r>
              <a:rPr lang="en-US" sz="2200" b="0" u="none" strike="noStrike" dirty="0">
                <a:solidFill>
                  <a:schemeClr val="dk1"/>
                </a:solidFill>
                <a:effectLst/>
                <a:uFillTx/>
                <a:latin typeface="Calibri"/>
              </a:rPr>
              <a:t>    ↓</a:t>
            </a:r>
          </a:p>
          <a:p>
            <a:pPr>
              <a:lnSpc>
                <a:spcPct val="100000"/>
              </a:lnSpc>
              <a:tabLst>
                <a:tab pos="0" algn="l"/>
              </a:tabLst>
            </a:pPr>
            <a:r>
              <a:rPr lang="en-US" sz="2200" b="0" u="none" strike="noStrike" dirty="0" err="1">
                <a:solidFill>
                  <a:schemeClr val="dk1"/>
                </a:solidFill>
                <a:effectLst/>
                <a:uFillTx/>
                <a:latin typeface="Calibri"/>
              </a:rPr>
              <a:t>requests.get</a:t>
            </a:r>
            <a:r>
              <a:rPr lang="en-US" sz="2200" b="0" u="none" strike="noStrike" dirty="0">
                <a:solidFill>
                  <a:schemeClr val="dk1"/>
                </a:solidFill>
                <a:effectLst/>
                <a:uFillTx/>
                <a:latin typeface="Calibri"/>
              </a:rPr>
              <a:t>() in Python </a:t>
            </a:r>
          </a:p>
          <a:p>
            <a:pPr>
              <a:lnSpc>
                <a:spcPct val="100000"/>
              </a:lnSpc>
              <a:tabLst>
                <a:tab pos="0" algn="l"/>
              </a:tabLst>
            </a:pPr>
            <a:r>
              <a:rPr lang="en-US" sz="2200" b="0" u="none" strike="noStrike" dirty="0">
                <a:solidFill>
                  <a:schemeClr val="dk1"/>
                </a:solidFill>
                <a:effectLst/>
                <a:uFillTx/>
                <a:latin typeface="Calibri"/>
              </a:rPr>
              <a:t>    ↓</a:t>
            </a:r>
          </a:p>
          <a:p>
            <a:pPr>
              <a:lnSpc>
                <a:spcPct val="100000"/>
              </a:lnSpc>
              <a:tabLst>
                <a:tab pos="0" algn="l"/>
              </a:tabLst>
            </a:pPr>
            <a:r>
              <a:rPr lang="en-US" sz="2200" b="0" u="none" strike="noStrike" dirty="0">
                <a:solidFill>
                  <a:schemeClr val="dk1"/>
                </a:solidFill>
                <a:effectLst/>
                <a:uFillTx/>
                <a:latin typeface="Calibri"/>
              </a:rPr>
              <a:t>JSON data </a:t>
            </a:r>
          </a:p>
          <a:p>
            <a:pPr>
              <a:lnSpc>
                <a:spcPct val="100000"/>
              </a:lnSpc>
              <a:tabLst>
                <a:tab pos="0" algn="l"/>
              </a:tabLst>
            </a:pPr>
            <a:r>
              <a:rPr lang="en-US" sz="2200" b="0" u="none" strike="noStrike" dirty="0">
                <a:solidFill>
                  <a:schemeClr val="dk1"/>
                </a:solidFill>
                <a:effectLst/>
                <a:uFillTx/>
                <a:latin typeface="Calibri"/>
              </a:rPr>
              <a:t>    ↓</a:t>
            </a:r>
          </a:p>
          <a:p>
            <a:pPr>
              <a:lnSpc>
                <a:spcPct val="100000"/>
              </a:lnSpc>
              <a:tabLst>
                <a:tab pos="0" algn="l"/>
              </a:tabLst>
            </a:pPr>
            <a:r>
              <a:rPr lang="en-US" sz="2200" b="0" u="none" strike="noStrike" dirty="0" err="1">
                <a:solidFill>
                  <a:schemeClr val="dk1"/>
                </a:solidFill>
                <a:effectLst/>
                <a:uFillTx/>
                <a:latin typeface="Calibri"/>
              </a:rPr>
              <a:t>pandas.json_normalize</a:t>
            </a:r>
            <a:r>
              <a:rPr lang="en-US" sz="2200" b="0" u="none" strike="noStrike" dirty="0">
                <a:solidFill>
                  <a:schemeClr val="dk1"/>
                </a:solidFill>
                <a:effectLst/>
                <a:uFillTx/>
                <a:latin typeface="Calibri"/>
              </a:rPr>
              <a:t>()</a:t>
            </a:r>
          </a:p>
          <a:p>
            <a:pPr>
              <a:lnSpc>
                <a:spcPct val="100000"/>
              </a:lnSpc>
              <a:tabLst>
                <a:tab pos="0" algn="l"/>
              </a:tabLst>
            </a:pPr>
            <a:r>
              <a:rPr lang="en-US" sz="2200" b="0" u="none" strike="noStrike" dirty="0">
                <a:solidFill>
                  <a:schemeClr val="dk1"/>
                </a:solidFill>
                <a:effectLst/>
                <a:uFillTx/>
                <a:latin typeface="Calibri"/>
              </a:rPr>
              <a:t>    ↓</a:t>
            </a:r>
          </a:p>
          <a:p>
            <a:pPr>
              <a:lnSpc>
                <a:spcPct val="100000"/>
              </a:lnSpc>
              <a:tabLst>
                <a:tab pos="0" algn="l"/>
              </a:tabLst>
            </a:pPr>
            <a:r>
              <a:rPr lang="en-US" sz="2200" b="0" u="none" strike="noStrike" dirty="0" err="1">
                <a:solidFill>
                  <a:schemeClr val="dk1"/>
                </a:solidFill>
                <a:effectLst/>
                <a:uFillTx/>
                <a:latin typeface="Calibri"/>
              </a:rPr>
              <a:t>DataFrame</a:t>
            </a:r>
            <a:r>
              <a:rPr lang="en-US" sz="2200" b="0" u="none" strike="noStrike" dirty="0">
                <a:solidFill>
                  <a:schemeClr val="dk1"/>
                </a:solidFill>
                <a:effectLst/>
                <a:uFillTx/>
                <a:latin typeface="Calibri"/>
              </a:rPr>
              <a:t> for EDA and modeling</a:t>
            </a:r>
          </a:p>
          <a:p>
            <a:pPr indent="0" defTabSz="914400">
              <a:lnSpc>
                <a:spcPct val="100000"/>
              </a:lnSpc>
              <a:buNone/>
              <a:tabLst>
                <a:tab pos="0" algn="l"/>
              </a:tabLst>
            </a:pPr>
            <a:endParaRPr lang="en-US" sz="2200" b="0" u="none" strike="noStrike" dirty="0">
              <a:solidFill>
                <a:schemeClr val="dk1"/>
              </a:solidFill>
              <a:effectLst/>
              <a:uFillTx/>
              <a:latin typeface="Calibri"/>
            </a:endParaRPr>
          </a:p>
        </p:txBody>
      </p:sp>
      <p:sp>
        <p:nvSpPr>
          <p:cNvPr id="85" name="PlaceHolder 2"/>
          <p:cNvSpPr>
            <a:spLocks noGrp="1"/>
          </p:cNvSpPr>
          <p:nvPr>
            <p:ph/>
          </p:nvPr>
        </p:nvSpPr>
        <p:spPr>
          <a:xfrm>
            <a:off x="820800" y="1800360"/>
            <a:ext cx="4640040" cy="4225680"/>
          </a:xfrm>
          <a:prstGeom prst="rect">
            <a:avLst/>
          </a:prstGeom>
          <a:noFill/>
          <a:ln w="0">
            <a:noFill/>
          </a:ln>
        </p:spPr>
        <p:txBody>
          <a:bodyPr lIns="91440" tIns="45720" rIns="91440" bIns="45720" anchor="t">
            <a:normAutofit/>
          </a:bodyPr>
          <a:lstStyle/>
          <a:p>
            <a:pPr indent="0" defTabSz="914400">
              <a:lnSpc>
                <a:spcPct val="90000"/>
              </a:lnSpc>
              <a:spcBef>
                <a:spcPts val="1001"/>
              </a:spcBef>
              <a:buNone/>
            </a:pPr>
            <a:endParaRPr lang="en-US" sz="2800" b="0" u="none" strike="noStrike" dirty="0">
              <a:solidFill>
                <a:schemeClr val="dk1"/>
              </a:solidFill>
              <a:effectLst/>
              <a:uFillTx/>
              <a:latin typeface="Calibri"/>
            </a:endParaRPr>
          </a:p>
          <a:p>
            <a:pPr indent="0" defTabSz="914400">
              <a:lnSpc>
                <a:spcPct val="90000"/>
              </a:lnSpc>
              <a:spcBef>
                <a:spcPts val="1001"/>
              </a:spcBef>
              <a:buNone/>
            </a:pPr>
            <a:endParaRPr lang="en-US" sz="2800" b="0" u="none" strike="noStrike" dirty="0">
              <a:solidFill>
                <a:schemeClr val="dk1"/>
              </a:solidFill>
              <a:effectLst/>
              <a:uFillTx/>
              <a:latin typeface="Calibri"/>
            </a:endParaRPr>
          </a:p>
        </p:txBody>
      </p:sp>
      <p:sp>
        <p:nvSpPr>
          <p:cNvPr id="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19999"/>
          </a:bodyPr>
          <a:lstStyle/>
          <a:p>
            <a:pPr defTabSz="914400">
              <a:lnSpc>
                <a:spcPct val="90000"/>
              </a:lnSpc>
            </a:pPr>
            <a:r>
              <a:rPr lang="en-US" sz="4000" b="0" u="none" strike="noStrike">
                <a:solidFill>
                  <a:srgbClr val="0B49CB"/>
                </a:solidFill>
                <a:effectLst/>
                <a:uFillTx/>
                <a:latin typeface="Abadi"/>
                <a:ea typeface="IBM Plex Mono SemiBold"/>
              </a:rPr>
              <a:t>Data Collection – SpaceX API</a:t>
            </a:r>
            <a:endParaRPr lang="en-CA" sz="4000" b="0" u="none" strike="noStrike">
              <a:solidFill>
                <a:srgbClr val="000000"/>
              </a:solidFill>
              <a:effectLst/>
              <a:uFillTx/>
              <a:latin typeface="Arial"/>
            </a:endParaRPr>
          </a:p>
        </p:txBody>
      </p:sp>
      <p:sp>
        <p:nvSpPr>
          <p:cNvPr id="4" name="PlaceHolder 3"/>
          <p:cNvSpPr>
            <a:spLocks noGrp="1"/>
          </p:cNvSpPr>
          <p:nvPr>
            <p:ph type="sldNum" idx="1"/>
          </p:nvPr>
        </p:nvSpPr>
        <p:spPr/>
        <p:txBody>
          <a:bodyPr/>
          <a:lstStyle/>
          <a:p>
            <a:fld id="{5D092DBB-1613-486A-ABFB-0C7606A31D30}" type="slidenum">
              <a:rPr/>
              <a:t>8</a:t>
            </a:fld>
            <a:endParaRPr/>
          </a:p>
        </p:txBody>
      </p:sp>
      <p:sp>
        <p:nvSpPr>
          <p:cNvPr id="2" name="Rectangle 1">
            <a:extLst>
              <a:ext uri="{FF2B5EF4-FFF2-40B4-BE49-F238E27FC236}">
                <a16:creationId xmlns:a16="http://schemas.microsoft.com/office/drawing/2014/main" id="{F6BD7AEA-6498-12F5-7CE4-70E2A7C1FB49}"/>
              </a:ext>
            </a:extLst>
          </p:cNvPr>
          <p:cNvSpPr>
            <a:spLocks noChangeArrowheads="1"/>
          </p:cNvSpPr>
          <p:nvPr/>
        </p:nvSpPr>
        <p:spPr bwMode="auto">
          <a:xfrm>
            <a:off x="0" y="768437"/>
            <a:ext cx="591012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collected SpaceX launch data by making REST API calls to the public endpoint at </a:t>
            </a:r>
            <a:r>
              <a:rPr kumimoji="0" lang="en-US" altLang="en-US" sz="2000" b="0" i="0" u="none" strike="noStrike" cap="none" normalizeH="0" baseline="0" dirty="0">
                <a:ln>
                  <a:noFill/>
                </a:ln>
                <a:solidFill>
                  <a:schemeClr val="tx1"/>
                </a:solidFill>
                <a:effectLst/>
                <a:latin typeface="Arial Unicode MS"/>
                <a:hlinkClick r:id="rId3"/>
              </a:rPr>
              <a:t>https://api.spacexdata.com/v4/launches</a:t>
            </a:r>
            <a:endParaRPr lang="en-US" altLang="en-US" sz="20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Unicode MS"/>
              </a:rPr>
              <a:t>Using pythons request</a:t>
            </a:r>
            <a:r>
              <a:rPr lang="en-US" altLang="en-US" sz="2000" dirty="0">
                <a:latin typeface="Arial Unicode MS"/>
              </a:rPr>
              <a:t>s library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JSON response was flattened and converted into a pandas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2000" b="0" i="0" u="none" strike="noStrike" cap="none" normalizeH="0" baseline="0" dirty="0" err="1">
                <a:ln>
                  <a:noFill/>
                </a:ln>
                <a:solidFill>
                  <a:schemeClr val="tx1"/>
                </a:solidFill>
                <a:effectLst/>
                <a:latin typeface="Arial Unicode MS"/>
              </a:rPr>
              <a:t>pd.json_normalize</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performed initial data inspection (column names, row counts, summary statistics).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entire process is documented in the linked GitHub notebook, including the full code and output.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lang="en-US" altLang="en-US" dirty="0">
                <a:latin typeface="Arial" panose="020B0604020202020204" pitchFamily="34" charset="0"/>
                <a:hlinkClick r:id="rId4"/>
              </a:rPr>
              <a:t>https://github.com/Redbuilder1433/Final-Presentation-DS</a:t>
            </a:r>
            <a:endParaRPr lang="en-US" altLang="en-US" dirty="0">
              <a:latin typeface="Arial" panose="020B0604020202020204" pitchFamily="34" charset="0"/>
            </a:endParaRPr>
          </a:p>
          <a:p>
            <a:pPr lvl="0" eaLnBrk="0" fontAlgn="base" hangingPunct="0">
              <a:spcBef>
                <a:spcPct val="0"/>
              </a:spcBef>
              <a:spcAft>
                <a:spcPct val="0"/>
              </a:spcAft>
              <a:buFontTx/>
              <a:buChar char="•"/>
            </a:pPr>
            <a:endParaRPr lang="en-US" altLang="en-US" dirty="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1A07-CF1A-B5B5-30A7-9B075E51481A}"/>
              </a:ext>
            </a:extLst>
          </p:cNvPr>
          <p:cNvSpPr>
            <a:spLocks noGrp="1"/>
          </p:cNvSpPr>
          <p:nvPr>
            <p:ph type="title"/>
          </p:nvPr>
        </p:nvSpPr>
        <p:spPr/>
        <p:txBody>
          <a:bodyPr/>
          <a:lstStyle/>
          <a:p>
            <a:r>
              <a:rPr lang="en-CA" b="1" dirty="0">
                <a:solidFill>
                  <a:srgbClr val="0070C0"/>
                </a:solidFill>
              </a:rPr>
              <a:t>Data Collection - Scraping</a:t>
            </a:r>
          </a:p>
        </p:txBody>
      </p:sp>
      <p:sp>
        <p:nvSpPr>
          <p:cNvPr id="3" name="Text Placeholder 2">
            <a:extLst>
              <a:ext uri="{FF2B5EF4-FFF2-40B4-BE49-F238E27FC236}">
                <a16:creationId xmlns:a16="http://schemas.microsoft.com/office/drawing/2014/main" id="{10A15F08-052B-4FA8-DC94-7E5288C1C660}"/>
              </a:ext>
            </a:extLst>
          </p:cNvPr>
          <p:cNvSpPr>
            <a:spLocks noGrp="1"/>
          </p:cNvSpPr>
          <p:nvPr>
            <p:ph type="body"/>
          </p:nvPr>
        </p:nvSpPr>
        <p:spPr>
          <a:xfrm>
            <a:off x="4090329" y="7556144"/>
            <a:ext cx="10515240" cy="4350960"/>
          </a:xfrm>
        </p:spPr>
        <p:txBody>
          <a:bodyPr/>
          <a:lstStyle/>
          <a:p>
            <a:endParaRPr lang="en-CA" dirty="0"/>
          </a:p>
        </p:txBody>
      </p:sp>
      <p:sp>
        <p:nvSpPr>
          <p:cNvPr id="6" name="Rectangle 1">
            <a:extLst>
              <a:ext uri="{FF2B5EF4-FFF2-40B4-BE49-F238E27FC236}">
                <a16:creationId xmlns:a16="http://schemas.microsoft.com/office/drawing/2014/main" id="{4B549219-20B4-9842-C32D-FE0847BC5CAC}"/>
              </a:ext>
            </a:extLst>
          </p:cNvPr>
          <p:cNvSpPr>
            <a:spLocks noChangeArrowheads="1"/>
          </p:cNvSpPr>
          <p:nvPr/>
        </p:nvSpPr>
        <p:spPr bwMode="auto">
          <a:xfrm>
            <a:off x="0" y="1027620"/>
            <a:ext cx="12192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Used Python (</a:t>
            </a:r>
            <a:r>
              <a:rPr kumimoji="0" lang="en-US" altLang="en-US" sz="2000" b="0" i="0" u="none" strike="noStrike" cap="none" normalizeH="0" baseline="0" dirty="0" err="1">
                <a:ln>
                  <a:noFill/>
                </a:ln>
                <a:solidFill>
                  <a:schemeClr val="tx1"/>
                </a:solidFill>
                <a:effectLst/>
                <a:latin typeface="Arial Unicode MS"/>
              </a:rPr>
              <a:t>yfinance</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requests</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err="1">
                <a:ln>
                  <a:noFill/>
                </a:ln>
                <a:solidFill>
                  <a:schemeClr val="tx1"/>
                </a:solidFill>
                <a:effectLst/>
                <a:latin typeface="Arial Unicode MS"/>
              </a:rPr>
              <a:t>BeautifulSoup</a:t>
            </a:r>
            <a:r>
              <a:rPr kumimoji="0" lang="en-US" altLang="en-US" sz="2000" b="0" i="0" u="none" strike="noStrike" cap="none" normalizeH="0" baseline="0" dirty="0">
                <a:ln>
                  <a:noFill/>
                </a:ln>
                <a:solidFill>
                  <a:schemeClr val="tx1"/>
                </a:solidFill>
                <a:effectLst/>
              </a:rPr>
              <a:t>) to programmatically retrieve historical stock and revenue data for Tesla and GameStop.</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Extracted daily open, high, low, close, volume, and split/dividend data via </a:t>
            </a:r>
            <a:r>
              <a:rPr kumimoji="0" lang="en-US" altLang="en-US" sz="2000" b="0" i="0" u="none" strike="noStrike" cap="none" normalizeH="0" baseline="0" dirty="0" err="1">
                <a:ln>
                  <a:noFill/>
                </a:ln>
                <a:solidFill>
                  <a:schemeClr val="tx1"/>
                </a:solidFill>
                <a:effectLst/>
                <a:latin typeface="Arial" panose="020B0604020202020204" pitchFamily="34" charset="0"/>
              </a:rPr>
              <a:t>yfinance</a:t>
            </a:r>
            <a:r>
              <a:rPr kumimoji="0" lang="en-US" altLang="en-US" sz="2000" b="0" i="0" u="none" strike="noStrike" cap="none" normalizeH="0" baseline="0" dirty="0">
                <a:ln>
                  <a:noFill/>
                </a:ln>
                <a:solidFill>
                  <a:schemeClr val="tx1"/>
                </a:solidFill>
                <a:effectLst/>
                <a:latin typeface="Arial" panose="020B0604020202020204" pitchFamily="34" charset="0"/>
              </a:rPr>
              <a:t>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Scraped quarterly revenue tables from Macrotrends.net for each company.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Cleaned and normalized data (e.g., removed $/commas, converted to numeric).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Stored results in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DataFrames</a:t>
            </a:r>
            <a:r>
              <a:rPr kumimoji="0" lang="en-US" altLang="en-US" sz="2000" b="0" i="0" u="none" strike="noStrike" cap="none" normalizeH="0" baseline="0" dirty="0">
                <a:ln>
                  <a:noFill/>
                </a:ln>
                <a:solidFill>
                  <a:schemeClr val="tx1"/>
                </a:solidFill>
                <a:effectLst/>
                <a:latin typeface="Arial" panose="020B0604020202020204" pitchFamily="34" charset="0"/>
              </a:rPr>
              <a:t> for later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Process visualized in code as: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Define ticker/company symbol.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Arial" panose="020B0604020202020204" pitchFamily="34" charset="0"/>
              </a:rPr>
              <a:t>Download stock data with </a:t>
            </a:r>
            <a:r>
              <a:rPr kumimoji="0" lang="en-US" altLang="en-US" sz="2000" b="0" i="0" u="none" strike="noStrike" cap="none" normalizeH="0" baseline="0" dirty="0" err="1">
                <a:ln>
                  <a:noFill/>
                </a:ln>
                <a:solidFill>
                  <a:schemeClr val="tx1"/>
                </a:solidFill>
                <a:effectLst/>
                <a:latin typeface="Arial" panose="020B0604020202020204" pitchFamily="34" charset="0"/>
              </a:rPr>
              <a:t>yfinance</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Arial" panose="020B0604020202020204" pitchFamily="34" charset="0"/>
              </a:rPr>
              <a:t>Scrape revenue table using </a:t>
            </a:r>
            <a:r>
              <a:rPr kumimoji="0" lang="en-US" altLang="en-US" sz="2000" b="0" i="0" u="none" strike="noStrike" cap="none" normalizeH="0" baseline="0" dirty="0" err="1">
                <a:ln>
                  <a:noFill/>
                </a:ln>
                <a:solidFill>
                  <a:schemeClr val="tx1"/>
                </a:solidFill>
                <a:effectLst/>
                <a:latin typeface="Arial" panose="020B0604020202020204" pitchFamily="34" charset="0"/>
              </a:rPr>
              <a:t>BeautifulSoup</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Arial" panose="020B0604020202020204" pitchFamily="34" charset="0"/>
              </a:rPr>
              <a:t>Clean and join datasets.</a:t>
            </a:r>
          </a:p>
          <a:p>
            <a:pPr eaLnBrk="0" fontAlgn="base" hangingPunct="0">
              <a:spcBef>
                <a:spcPct val="0"/>
              </a:spcBef>
              <a:spcAft>
                <a:spcPct val="0"/>
              </a:spcAft>
              <a:buFontTx/>
              <a:buAutoNum type="arabicPeriod" startAt="5"/>
            </a:pPr>
            <a:r>
              <a:rPr kumimoji="0" lang="en-US" altLang="en-US" sz="2000" b="0" i="0" u="none" strike="noStrike" cap="none" normalizeH="0" baseline="0" dirty="0">
                <a:ln>
                  <a:noFill/>
                </a:ln>
                <a:solidFill>
                  <a:schemeClr val="tx1"/>
                </a:solidFill>
                <a:effectLst/>
                <a:latin typeface="Arial" panose="020B0604020202020204" pitchFamily="34" charset="0"/>
              </a:rPr>
              <a:t>Visualize results with matplotlib.</a:t>
            </a: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hlinkClick r:id="rId2"/>
              </a:rPr>
              <a:t>https://github.com/Redbuilder1433/Final-Presentation-DS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lang="en-US" alt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4859424"/>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3174</TotalTime>
  <Words>3572</Words>
  <Application>Microsoft Office PowerPoint</Application>
  <PresentationFormat>Widescreen</PresentationFormat>
  <Paragraphs>359</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Arial Unicode MS</vt:lpstr>
      <vt:lpstr>Calibri</vt:lpstr>
      <vt:lpstr>Calibri Light</vt:lpstr>
      <vt:lpstr>IBM Plex Mono SemiBold</vt:lpstr>
      <vt:lpstr>Symbol</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Scraping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Aodhan Bell</cp:lastModifiedBy>
  <cp:revision>204</cp:revision>
  <dcterms:created xsi:type="dcterms:W3CDTF">2021-04-29T18:58:34Z</dcterms:created>
  <dcterms:modified xsi:type="dcterms:W3CDTF">2025-06-10T00:44:36Z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r8>4</vt:r8>
  </property>
  <property fmtid="{D5CDD505-2E9C-101B-9397-08002B2CF9AE}" pid="4" name="PresentationFormat">
    <vt:lpwstr>Widescreen</vt:lpwstr>
  </property>
  <property fmtid="{D5CDD505-2E9C-101B-9397-08002B2CF9AE}" pid="5" name="Slides">
    <vt:r8>47</vt:r8>
  </property>
</Properties>
</file>